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258" r:id="rId3"/>
    <p:sldId id="303" r:id="rId4"/>
    <p:sldId id="257" r:id="rId5"/>
    <p:sldId id="260" r:id="rId6"/>
    <p:sldId id="265" r:id="rId7"/>
    <p:sldId id="264" r:id="rId8"/>
    <p:sldId id="263" r:id="rId9"/>
    <p:sldId id="290" r:id="rId10"/>
    <p:sldId id="262" r:id="rId11"/>
    <p:sldId id="266" r:id="rId12"/>
    <p:sldId id="270" r:id="rId13"/>
    <p:sldId id="261" r:id="rId14"/>
    <p:sldId id="269" r:id="rId15"/>
    <p:sldId id="271" r:id="rId16"/>
    <p:sldId id="268" r:id="rId17"/>
    <p:sldId id="272" r:id="rId18"/>
    <p:sldId id="274" r:id="rId19"/>
    <p:sldId id="300" r:id="rId20"/>
    <p:sldId id="267" r:id="rId21"/>
    <p:sldId id="275" r:id="rId22"/>
    <p:sldId id="304" r:id="rId23"/>
    <p:sldId id="277" r:id="rId24"/>
    <p:sldId id="276" r:id="rId25"/>
    <p:sldId id="279" r:id="rId26"/>
    <p:sldId id="278" r:id="rId27"/>
    <p:sldId id="305" r:id="rId28"/>
    <p:sldId id="280" r:id="rId29"/>
    <p:sldId id="281" r:id="rId30"/>
    <p:sldId id="299" r:id="rId31"/>
    <p:sldId id="301" r:id="rId32"/>
    <p:sldId id="293" r:id="rId33"/>
    <p:sldId id="287" r:id="rId34"/>
    <p:sldId id="294" r:id="rId35"/>
    <p:sldId id="295" r:id="rId36"/>
    <p:sldId id="288" r:id="rId37"/>
    <p:sldId id="289" r:id="rId38"/>
    <p:sldId id="296" r:id="rId39"/>
    <p:sldId id="302" r:id="rId40"/>
    <p:sldId id="306" r:id="rId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DECD"/>
    <a:srgbClr val="D6BD9C"/>
    <a:srgbClr val="FAECC6"/>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05" autoAdjust="0"/>
    <p:restoredTop sz="55223" autoAdjust="0"/>
  </p:normalViewPr>
  <p:slideViewPr>
    <p:cSldViewPr snapToGrid="0">
      <p:cViewPr varScale="1">
        <p:scale>
          <a:sx n="55" d="100"/>
          <a:sy n="55" d="100"/>
        </p:scale>
        <p:origin x="1500"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B2A583-E8E6-4E34-9CCD-1F6A498733DD}" type="datetimeFigureOut">
              <a:rPr lang="zh-CN" altLang="en-US" smtClean="0"/>
              <a:t>2022/3/11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FBD4BA9-E053-45AA-8BB9-DAE4420F8EFB}" type="slidenum">
              <a:rPr lang="zh-CN" altLang="en-US" smtClean="0"/>
              <a:t>‹#›</a:t>
            </a:fld>
            <a:endParaRPr lang="zh-CN" altLang="en-US"/>
          </a:p>
        </p:txBody>
      </p:sp>
    </p:spTree>
    <p:extLst>
      <p:ext uri="{BB962C8B-B14F-4D97-AF65-F5344CB8AC3E}">
        <p14:creationId xmlns:p14="http://schemas.microsoft.com/office/powerpoint/2010/main" val="34656860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BD4BA9-E053-45AA-8BB9-DAE4420F8EFB}" type="slidenum">
              <a:rPr lang="zh-CN" altLang="en-US" smtClean="0"/>
              <a:t>1</a:t>
            </a:fld>
            <a:endParaRPr lang="zh-CN" altLang="en-US"/>
          </a:p>
        </p:txBody>
      </p:sp>
    </p:spTree>
    <p:extLst>
      <p:ext uri="{BB962C8B-B14F-4D97-AF65-F5344CB8AC3E}">
        <p14:creationId xmlns:p14="http://schemas.microsoft.com/office/powerpoint/2010/main" val="26585597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BD4BA9-E053-45AA-8BB9-DAE4420F8EFB}" type="slidenum">
              <a:rPr lang="zh-CN" altLang="en-US" smtClean="0"/>
              <a:t>18</a:t>
            </a:fld>
            <a:endParaRPr lang="zh-CN" altLang="en-US"/>
          </a:p>
        </p:txBody>
      </p:sp>
    </p:spTree>
    <p:extLst>
      <p:ext uri="{BB962C8B-B14F-4D97-AF65-F5344CB8AC3E}">
        <p14:creationId xmlns:p14="http://schemas.microsoft.com/office/powerpoint/2010/main" val="34648917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BD4BA9-E053-45AA-8BB9-DAE4420F8EFB}" type="slidenum">
              <a:rPr lang="zh-CN" altLang="en-US" smtClean="0"/>
              <a:t>19</a:t>
            </a:fld>
            <a:endParaRPr lang="zh-CN" altLang="en-US"/>
          </a:p>
        </p:txBody>
      </p:sp>
    </p:spTree>
    <p:extLst>
      <p:ext uri="{BB962C8B-B14F-4D97-AF65-F5344CB8AC3E}">
        <p14:creationId xmlns:p14="http://schemas.microsoft.com/office/powerpoint/2010/main" val="17598301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kern="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我们可以从地图中看到，波斯帝国的地理位置是相当重要的，可以说是呃三洲要冲</a:t>
            </a:r>
            <a:endParaRPr lang="en-US" altLang="zh-CN" kern="0"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kern="0"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kern="0"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波斯帝国通过统一周边地区，使文化交流需要穿过的地区大幅度减少。来自西方的文化只需要穿过波斯帝国，即可到达东方。如此便增加了双方接收到的文化的内容，从而进一步促进了东西方的交流。</a:t>
            </a:r>
            <a:endParaRPr lang="zh-CN" altLang="zh-CN" kern="100" dirty="0">
              <a:solidFill>
                <a:srgbClr val="EBDECD"/>
              </a:solidFill>
              <a:effectLst>
                <a:outerShdw blurRad="38100" dist="38100" dir="2700000" algn="tl">
                  <a:srgbClr val="000000">
                    <a:alpha val="43137"/>
                  </a:srgbClr>
                </a:outerShdw>
              </a:effectLst>
              <a:latin typeface="Calibri" panose="020F0502020204030204" pitchFamily="34" charset="0"/>
              <a:ea typeface="QIJIFALLBACK" panose="02000509000000000000" pitchFamily="49" charset="-12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kern="0"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kern="0"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波斯帝国内部的几大片区域的联系也随着帝国的崛起而日益紧密起来。比如古埃及和古印度两大文明曾一直没有建立起什么联系，而波斯国王将二者都划入自己的统治范围之内后，两地的交流通道便形成了。同理，古希腊文明也在此时与古印度文明等文明建立起了新的联系。</a:t>
            </a:r>
            <a:endParaRPr lang="zh-CN" altLang="zh-CN" kern="100" dirty="0">
              <a:solidFill>
                <a:srgbClr val="EBDECD"/>
              </a:solidFill>
              <a:effectLst>
                <a:outerShdw blurRad="38100" dist="38100" dir="2700000" algn="tl">
                  <a:srgbClr val="000000">
                    <a:alpha val="43137"/>
                  </a:srgbClr>
                </a:outerShdw>
              </a:effectLst>
              <a:latin typeface="Calibri" panose="020F0502020204030204" pitchFamily="34" charset="0"/>
              <a:ea typeface="QIJIFALLBACK" panose="02000509000000000000" pitchFamily="49" charset="-120"/>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FBD4BA9-E053-45AA-8BB9-DAE4420F8EFB}" type="slidenum">
              <a:rPr lang="zh-CN" altLang="en-US" smtClean="0"/>
              <a:t>20</a:t>
            </a:fld>
            <a:endParaRPr lang="zh-CN" altLang="en-US"/>
          </a:p>
        </p:txBody>
      </p:sp>
    </p:spTree>
    <p:extLst>
      <p:ext uri="{BB962C8B-B14F-4D97-AF65-F5344CB8AC3E}">
        <p14:creationId xmlns:p14="http://schemas.microsoft.com/office/powerpoint/2010/main" val="23106021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中国曾多次发现刻有</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居鲁士圆柱</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铭文的马骨</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 </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说明两国在居鲁士时期可能已有直接联系。张骞</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凿空</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西域</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 </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开辟了横贯亚洲大陆的</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丝绸之路</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a:t>
            </a:r>
            <a:endParaRPr lang="zh-CN" altLang="zh-CN" dirty="0">
              <a:solidFill>
                <a:srgbClr val="EBDECD"/>
              </a:solidFill>
              <a:effectLst>
                <a:outerShdw blurRad="38100" dist="38100" dir="2700000" algn="tl">
                  <a:srgbClr val="000000">
                    <a:alpha val="43137"/>
                  </a:srgbClr>
                </a:outerShdw>
              </a:effectLst>
              <a:latin typeface="Calibri" panose="020F0502020204030204" pitchFamily="34" charset="0"/>
              <a:ea typeface="QIJIFALLBACK" panose="02000509000000000000" pitchFamily="49" charset="-120"/>
              <a:cs typeface="Times New Roman" panose="02020603050405020304" pitchFamily="18" charset="0"/>
            </a:endParaRPr>
          </a:p>
          <a:p>
            <a:pPr marL="0" indent="0">
              <a:buNone/>
            </a:pPr>
            <a:r>
              <a:rPr lang="zh-CN" altLang="en-US"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在这里我找不到马骨的图片，但是我找到了</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居鲁士圆柱</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铭文</a:t>
            </a:r>
            <a:r>
              <a:rPr lang="zh-CN" altLang="en-US"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原图的图片，</a:t>
            </a:r>
            <a:r>
              <a:rPr lang="zh-CN" altLang="en-US" dirty="0">
                <a:solidFill>
                  <a:srgbClr val="EBDECD"/>
                </a:solidFill>
                <a:effectLst>
                  <a:outerShdw blurRad="38100" dist="38100" dir="2700000" algn="tl">
                    <a:srgbClr val="000000">
                      <a:alpha val="43137"/>
                    </a:srgbClr>
                  </a:outerShdw>
                </a:effectLst>
                <a:ea typeface="QIJIFALLBACK" panose="02000509000000000000" pitchFamily="49" charset="-120"/>
              </a:rPr>
              <a:t>旁边就是，为国家这个和老师上课展示过的一张图很像，老师也提醒我们不要把它认为是丝织物（切换下一张</a:t>
            </a:r>
            <a:r>
              <a:rPr lang="en-US" altLang="zh-CN" dirty="0">
                <a:solidFill>
                  <a:srgbClr val="EBDECD"/>
                </a:solidFill>
                <a:effectLst>
                  <a:outerShdw blurRad="38100" dist="38100" dir="2700000" algn="tl">
                    <a:srgbClr val="000000">
                      <a:alpha val="43137"/>
                    </a:srgbClr>
                  </a:outerShdw>
                </a:effectLst>
                <a:ea typeface="QIJIFALLBACK" panose="02000509000000000000" pitchFamily="49" charset="-120"/>
              </a:rPr>
              <a:t>ppt</a:t>
            </a:r>
            <a:r>
              <a:rPr lang="zh-CN" altLang="en-US" dirty="0">
                <a:solidFill>
                  <a:srgbClr val="EBDECD"/>
                </a:solidFill>
                <a:effectLst>
                  <a:outerShdw blurRad="38100" dist="38100" dir="2700000" algn="tl">
                    <a:srgbClr val="000000">
                      <a:alpha val="43137"/>
                    </a:srgbClr>
                  </a:outerShdw>
                </a:effectLst>
                <a:ea typeface="QIJIFALLBACK" panose="02000509000000000000" pitchFamily="49" charset="-120"/>
              </a:rPr>
              <a:t>）</a:t>
            </a:r>
            <a:endParaRPr lang="en-US" altLang="zh-CN" dirty="0">
              <a:solidFill>
                <a:srgbClr val="EBDECD"/>
              </a:solidFill>
              <a:effectLst>
                <a:outerShdw blurRad="38100" dist="38100" dir="2700000" algn="tl">
                  <a:srgbClr val="000000">
                    <a:alpha val="43137"/>
                  </a:srgbClr>
                </a:outerShdw>
              </a:effectLst>
              <a:ea typeface="QIJIFALLBACK" panose="02000509000000000000" pitchFamily="49" charset="-120"/>
            </a:endParaRPr>
          </a:p>
          <a:p>
            <a:pPr marL="0" indent="0">
              <a:buNone/>
            </a:pPr>
            <a:endParaRPr lang="en-US" altLang="zh-CN" dirty="0">
              <a:solidFill>
                <a:srgbClr val="EBDECD"/>
              </a:solidFill>
              <a:effectLst>
                <a:outerShdw blurRad="38100" dist="38100" dir="2700000" algn="tl">
                  <a:srgbClr val="000000">
                    <a:alpha val="43137"/>
                  </a:srgbClr>
                </a:outerShdw>
              </a:effectLst>
              <a:ea typeface="QIJIFALLBACK" panose="02000509000000000000" pitchFamily="49" charset="-120"/>
            </a:endParaRPr>
          </a:p>
          <a:p>
            <a:pPr marL="0" indent="0">
              <a:buNone/>
            </a:pP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公元前</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119</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年</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 </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张骞再次出使西域</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 </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中国与波斯首次建立直接联系。《史记</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大宛列传》记载</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安息王密特里达提二世令两万骑迎汉使于波斯东界</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 </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随后遣使中国。从公元</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87</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年到公元</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101</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年</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 </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波斯两次遣使中国。在南北朝时期</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 </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萨珊波斯使节出使中国十余次。</a:t>
            </a:r>
            <a:endParaRPr lang="zh-CN" altLang="zh-CN" dirty="0">
              <a:solidFill>
                <a:srgbClr val="EBDECD"/>
              </a:solidFill>
              <a:effectLst>
                <a:outerShdw blurRad="38100" dist="38100" dir="2700000" algn="tl">
                  <a:srgbClr val="000000">
                    <a:alpha val="43137"/>
                  </a:srgbClr>
                </a:outerShdw>
              </a:effectLst>
              <a:latin typeface="Calibri" panose="020F0502020204030204" pitchFamily="34" charset="0"/>
              <a:ea typeface="QIJIFALLBACK" panose="02000509000000000000" pitchFamily="49" charset="-120"/>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FBD4BA9-E053-45AA-8BB9-DAE4420F8EFB}" type="slidenum">
              <a:rPr lang="zh-CN" altLang="en-US" smtClean="0"/>
              <a:t>21</a:t>
            </a:fld>
            <a:endParaRPr lang="zh-CN" altLang="en-US"/>
          </a:p>
        </p:txBody>
      </p:sp>
    </p:spTree>
    <p:extLst>
      <p:ext uri="{BB962C8B-B14F-4D97-AF65-F5344CB8AC3E}">
        <p14:creationId xmlns:p14="http://schemas.microsoft.com/office/powerpoint/2010/main" val="41542087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endParaRPr lang="en-US" altLang="zh-CN" dirty="0">
              <a:solidFill>
                <a:srgbClr val="EBDECD"/>
              </a:solidFill>
              <a:effectLst>
                <a:outerShdw blurRad="38100" dist="38100" dir="2700000" algn="tl">
                  <a:srgbClr val="000000">
                    <a:alpha val="43137"/>
                  </a:srgbClr>
                </a:outerShdw>
              </a:effectLst>
              <a:ea typeface="QIJIFALLBACK" panose="02000509000000000000" pitchFamily="49" charset="-120"/>
            </a:endParaRPr>
          </a:p>
          <a:p>
            <a:pPr marL="0" indent="0">
              <a:buNone/>
            </a:pPr>
            <a:endParaRPr lang="en-US" altLang="zh-CN" dirty="0">
              <a:solidFill>
                <a:srgbClr val="EBDECD"/>
              </a:solidFill>
              <a:effectLst>
                <a:outerShdw blurRad="38100" dist="38100" dir="2700000" algn="tl">
                  <a:srgbClr val="000000">
                    <a:alpha val="43137"/>
                  </a:srgbClr>
                </a:outerShdw>
              </a:effectLst>
              <a:ea typeface="QIJIFALLBACK" panose="02000509000000000000" pitchFamily="49" charset="-120"/>
            </a:endParaRPr>
          </a:p>
          <a:p>
            <a:pPr marL="0" indent="0">
              <a:buNone/>
            </a:pPr>
            <a:r>
              <a:rPr lang="zh-CN" altLang="en-US" dirty="0">
                <a:solidFill>
                  <a:srgbClr val="EBDECD"/>
                </a:solidFill>
                <a:effectLst>
                  <a:outerShdw blurRad="38100" dist="38100" dir="2700000" algn="tl">
                    <a:srgbClr val="000000">
                      <a:alpha val="43137"/>
                    </a:srgbClr>
                  </a:outerShdw>
                </a:effectLst>
                <a:ea typeface="QIJIFALLBACK" panose="02000509000000000000" pitchFamily="49" charset="-120"/>
              </a:rPr>
              <a:t>确实，放大后这些花纹和丝织物很像</a:t>
            </a:r>
            <a:endParaRPr lang="en-US" altLang="zh-CN" dirty="0">
              <a:solidFill>
                <a:srgbClr val="EBDECD"/>
              </a:solidFill>
              <a:effectLst>
                <a:outerShdw blurRad="38100" dist="38100" dir="2700000" algn="tl">
                  <a:srgbClr val="000000">
                    <a:alpha val="43137"/>
                  </a:srgbClr>
                </a:outerShdw>
              </a:effectLst>
              <a:ea typeface="QIJIFALLBACK" panose="02000509000000000000" pitchFamily="49" charset="-120"/>
            </a:endParaRPr>
          </a:p>
          <a:p>
            <a:pPr marL="0" indent="0">
              <a:buNone/>
            </a:pPr>
            <a:endParaRPr lang="en-US" altLang="zh-CN" dirty="0">
              <a:solidFill>
                <a:srgbClr val="EBDECD"/>
              </a:solidFill>
              <a:effectLst>
                <a:outerShdw blurRad="38100" dist="38100" dir="2700000" algn="tl">
                  <a:srgbClr val="000000">
                    <a:alpha val="43137"/>
                  </a:srgbClr>
                </a:outerShdw>
              </a:effectLst>
              <a:ea typeface="QIJIFALLBACK" panose="02000509000000000000" pitchFamily="49" charset="-120"/>
            </a:endParaRPr>
          </a:p>
          <a:p>
            <a:pPr marL="0" indent="0">
              <a:buNone/>
            </a:pPr>
            <a:r>
              <a:rPr lang="zh-CN" altLang="en-US" dirty="0">
                <a:solidFill>
                  <a:srgbClr val="EBDECD"/>
                </a:solidFill>
                <a:effectLst>
                  <a:outerShdw blurRad="38100" dist="38100" dir="2700000" algn="tl">
                    <a:srgbClr val="000000">
                      <a:alpha val="43137"/>
                    </a:srgbClr>
                  </a:outerShdw>
                </a:effectLst>
                <a:ea typeface="QIJIFALLBACK" panose="02000509000000000000" pitchFamily="49" charset="-120"/>
              </a:rPr>
              <a:t>嗯然后呢</a:t>
            </a:r>
            <a:endParaRPr lang="en-US" altLang="zh-CN" dirty="0">
              <a:solidFill>
                <a:srgbClr val="EBDECD"/>
              </a:solidFill>
              <a:effectLst>
                <a:outerShdw blurRad="38100" dist="38100" dir="2700000" algn="tl">
                  <a:srgbClr val="000000">
                    <a:alpha val="43137"/>
                  </a:srgbClr>
                </a:outerShdw>
              </a:effectLst>
              <a:ea typeface="QIJIFALLBACK" panose="02000509000000000000" pitchFamily="49" charset="-120"/>
            </a:endParaRPr>
          </a:p>
          <a:p>
            <a:pPr marL="0" indent="0">
              <a:buNone/>
            </a:pP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公元前</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119</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年</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 </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张骞再次出使西域</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 </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中国与波斯首次建立直接联系。《史记</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大宛</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yuan</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列传》记载</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安息王密特里达提二世令两万骑迎汉使于波斯东界</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 </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随后遣使中国。从公元</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87</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年到公元</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101</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年</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 </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波斯两次遣使中国。在南北朝时期</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 </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萨珊波斯使节出使中国十余次。</a:t>
            </a:r>
            <a:endParaRPr lang="zh-CN" altLang="zh-CN" dirty="0">
              <a:solidFill>
                <a:srgbClr val="EBDECD"/>
              </a:solidFill>
              <a:effectLst>
                <a:outerShdw blurRad="38100" dist="38100" dir="2700000" algn="tl">
                  <a:srgbClr val="000000">
                    <a:alpha val="43137"/>
                  </a:srgbClr>
                </a:outerShdw>
              </a:effectLst>
              <a:latin typeface="Calibri" panose="020F0502020204030204" pitchFamily="34" charset="0"/>
              <a:ea typeface="QIJIFALLBACK" panose="02000509000000000000" pitchFamily="49" charset="-120"/>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FBD4BA9-E053-45AA-8BB9-DAE4420F8EFB}" type="slidenum">
              <a:rPr lang="zh-CN" altLang="en-US" smtClean="0"/>
              <a:t>22</a:t>
            </a:fld>
            <a:endParaRPr lang="zh-CN" altLang="en-US"/>
          </a:p>
        </p:txBody>
      </p:sp>
    </p:spTree>
    <p:extLst>
      <p:ext uri="{BB962C8B-B14F-4D97-AF65-F5344CB8AC3E}">
        <p14:creationId xmlns:p14="http://schemas.microsoft.com/office/powerpoint/2010/main" val="33094089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波斯谚语有云</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希腊人只有一只眼睛</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 </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唯有中国人才有两只眼睛</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 </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意指中国不仅精通理论</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 </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还拥有技术。此时</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 </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波斯将对外交往的重心转向东方</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 </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成为沟通东西方的贸易枢纽</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 </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并一度垄断丝绸贸易。近年来</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 </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中国出土上千枚萨珊波斯银币</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 </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足见当时波斯商人与中国贸易交往的活跃。</a:t>
            </a:r>
            <a:endParaRPr lang="zh-CN" altLang="zh-CN" dirty="0">
              <a:solidFill>
                <a:srgbClr val="EBDECD"/>
              </a:solidFill>
              <a:effectLst>
                <a:outerShdw blurRad="38100" dist="38100" dir="2700000" algn="tl">
                  <a:srgbClr val="000000">
                    <a:alpha val="43137"/>
                  </a:srgbClr>
                </a:outerShdw>
              </a:effectLst>
              <a:latin typeface="Calibri" panose="020F0502020204030204" pitchFamily="34" charset="0"/>
              <a:ea typeface="QIJIFALLBACK" panose="02000509000000000000" pitchFamily="49" charset="-120"/>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FBD4BA9-E053-45AA-8BB9-DAE4420F8EFB}" type="slidenum">
              <a:rPr lang="zh-CN" altLang="en-US" smtClean="0"/>
              <a:t>23</a:t>
            </a:fld>
            <a:endParaRPr lang="zh-CN" altLang="en-US"/>
          </a:p>
        </p:txBody>
      </p:sp>
    </p:spTree>
    <p:extLst>
      <p:ext uri="{BB962C8B-B14F-4D97-AF65-F5344CB8AC3E}">
        <p14:creationId xmlns:p14="http://schemas.microsoft.com/office/powerpoint/2010/main" val="4839131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4000"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唐宋时期</a:t>
            </a:r>
            <a:r>
              <a:rPr lang="en-US" altLang="zh-CN" sz="4000"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rPr>
              <a:t>, </a:t>
            </a:r>
            <a:r>
              <a:rPr lang="zh-CN" altLang="zh-CN" sz="4000"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中国与波斯的交往达到高峰。</a:t>
            </a:r>
            <a:endParaRPr lang="en-US" altLang="zh-CN" sz="1800" dirty="0">
              <a:solidFill>
                <a:srgbClr val="333333"/>
              </a:solidFill>
              <a:effectLst/>
              <a:latin typeface="Arial" panose="020B0604020202020204" pitchFamily="34" charset="0"/>
              <a:ea typeface="宋体"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solidFill>
                <a:srgbClr val="333333"/>
              </a:solidFill>
              <a:effectLst/>
              <a:latin typeface="Arial" panose="020B0604020202020204" pitchFamily="34" charset="0"/>
              <a:ea typeface="宋体"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solidFill>
                  <a:srgbClr val="333333"/>
                </a:solidFill>
                <a:effectLst/>
                <a:latin typeface="Arial" panose="020B0604020202020204" pitchFamily="34" charset="0"/>
                <a:ea typeface="宋体" panose="02010600030101010101" pitchFamily="2" charset="-122"/>
                <a:cs typeface="Arial" panose="020B0604020202020204" pitchFamily="34" charset="0"/>
              </a:rPr>
              <a:t>唐初</a:t>
            </a:r>
            <a:r>
              <a:rPr lang="en-US" altLang="zh-CN" sz="1800" dirty="0">
                <a:solidFill>
                  <a:srgbClr val="333333"/>
                </a:solidFill>
                <a:effectLst/>
                <a:latin typeface="Arial" panose="020B0604020202020204" pitchFamily="34" charset="0"/>
                <a:ea typeface="宋体" panose="02010600030101010101" pitchFamily="2" charset="-122"/>
                <a:cs typeface="Times New Roman" panose="02020603050405020304" pitchFamily="18" charset="0"/>
              </a:rPr>
              <a:t>, </a:t>
            </a:r>
            <a:r>
              <a:rPr lang="zh-CN" altLang="zh-CN" sz="1800" dirty="0">
                <a:solidFill>
                  <a:srgbClr val="333333"/>
                </a:solidFill>
                <a:effectLst/>
                <a:latin typeface="Arial" panose="020B0604020202020204" pitchFamily="34" charset="0"/>
                <a:ea typeface="宋体" panose="02010600030101010101" pitchFamily="2" charset="-122"/>
                <a:cs typeface="Arial" panose="020B0604020202020204" pitchFamily="34" charset="0"/>
              </a:rPr>
              <a:t>适逢阿拉伯帝国崛起</a:t>
            </a:r>
            <a:r>
              <a:rPr lang="en-US" altLang="zh-CN" sz="1800" dirty="0">
                <a:solidFill>
                  <a:srgbClr val="333333"/>
                </a:solidFill>
                <a:effectLst/>
                <a:latin typeface="Arial" panose="020B0604020202020204" pitchFamily="34" charset="0"/>
                <a:ea typeface="宋体" panose="02010600030101010101" pitchFamily="2" charset="-122"/>
                <a:cs typeface="Times New Roman" panose="02020603050405020304" pitchFamily="18" charset="0"/>
              </a:rPr>
              <a:t>, </a:t>
            </a:r>
            <a:r>
              <a:rPr lang="zh-CN" altLang="zh-CN" sz="1800" dirty="0">
                <a:solidFill>
                  <a:srgbClr val="333333"/>
                </a:solidFill>
                <a:effectLst/>
                <a:latin typeface="Arial" panose="020B0604020202020204" pitchFamily="34" charset="0"/>
                <a:ea typeface="宋体" panose="02010600030101010101" pitchFamily="2" charset="-122"/>
                <a:cs typeface="Arial" panose="020B0604020202020204" pitchFamily="34" charset="0"/>
              </a:rPr>
              <a:t>对萨珊波斯王国带来威胁</a:t>
            </a:r>
            <a:r>
              <a:rPr lang="en-US" altLang="zh-CN" sz="1800" dirty="0">
                <a:solidFill>
                  <a:srgbClr val="333333"/>
                </a:solidFill>
                <a:effectLst/>
                <a:latin typeface="Arial" panose="020B0604020202020204" pitchFamily="34" charset="0"/>
                <a:ea typeface="宋体" panose="02010600030101010101" pitchFamily="2" charset="-122"/>
                <a:cs typeface="Times New Roman" panose="02020603050405020304" pitchFamily="18" charset="0"/>
              </a:rPr>
              <a:t>, </a:t>
            </a:r>
            <a:r>
              <a:rPr lang="zh-CN" altLang="zh-CN" sz="1800" dirty="0">
                <a:solidFill>
                  <a:srgbClr val="333333"/>
                </a:solidFill>
                <a:effectLst/>
                <a:latin typeface="Arial" panose="020B0604020202020204" pitchFamily="34" charset="0"/>
                <a:ea typeface="宋体" panose="02010600030101010101" pitchFamily="2" charset="-122"/>
                <a:cs typeface="Arial" panose="020B0604020202020204" pitchFamily="34" charset="0"/>
              </a:rPr>
              <a:t>萨珊波斯君主伊嗣俟三世</a:t>
            </a:r>
            <a:r>
              <a:rPr lang="en-US" altLang="zh-CN" sz="1800" dirty="0">
                <a:solidFill>
                  <a:srgbClr val="333333"/>
                </a:solidFill>
                <a:effectLst/>
                <a:latin typeface="Arial" panose="020B0604020202020204" pitchFamily="34" charset="0"/>
                <a:ea typeface="宋体" panose="02010600030101010101" pitchFamily="2" charset="-122"/>
                <a:cs typeface="Times New Roman" panose="02020603050405020304" pitchFamily="18" charset="0"/>
              </a:rPr>
              <a:t>3</a:t>
            </a:r>
            <a:r>
              <a:rPr lang="zh-CN" altLang="zh-CN" sz="1800" dirty="0">
                <a:solidFill>
                  <a:srgbClr val="333333"/>
                </a:solidFill>
                <a:effectLst/>
                <a:latin typeface="Arial" panose="020B0604020202020204" pitchFamily="34" charset="0"/>
                <a:ea typeface="宋体" panose="02010600030101010101" pitchFamily="2" charset="-122"/>
                <a:cs typeface="Arial" panose="020B0604020202020204" pitchFamily="34" charset="0"/>
              </a:rPr>
              <a:t>次遣使来华求援。波斯亡国后</a:t>
            </a:r>
            <a:r>
              <a:rPr lang="en-US" altLang="zh-CN" sz="1800" dirty="0">
                <a:solidFill>
                  <a:srgbClr val="333333"/>
                </a:solidFill>
                <a:effectLst/>
                <a:latin typeface="Arial" panose="020B0604020202020204" pitchFamily="34" charset="0"/>
                <a:ea typeface="宋体" panose="02010600030101010101" pitchFamily="2" charset="-122"/>
                <a:cs typeface="Times New Roman" panose="02020603050405020304" pitchFamily="18" charset="0"/>
              </a:rPr>
              <a:t>, </a:t>
            </a:r>
            <a:r>
              <a:rPr lang="zh-CN" altLang="zh-CN" sz="1800" dirty="0">
                <a:solidFill>
                  <a:srgbClr val="333333"/>
                </a:solidFill>
                <a:effectLst/>
                <a:latin typeface="Arial" panose="020B0604020202020204" pitchFamily="34" charset="0"/>
                <a:ea typeface="宋体" panose="02010600030101010101" pitchFamily="2" charset="-122"/>
                <a:cs typeface="Arial" panose="020B0604020202020204" pitchFamily="34" charset="0"/>
              </a:rPr>
              <a:t>波斯王子卑路斯获得唐廷庇护</a:t>
            </a:r>
            <a:r>
              <a:rPr lang="en-US" altLang="zh-CN" sz="1800" dirty="0">
                <a:solidFill>
                  <a:srgbClr val="333333"/>
                </a:solidFill>
                <a:effectLst/>
                <a:latin typeface="Arial" panose="020B0604020202020204" pitchFamily="34" charset="0"/>
                <a:ea typeface="宋体" panose="02010600030101010101" pitchFamily="2" charset="-122"/>
                <a:cs typeface="Times New Roman" panose="02020603050405020304" pitchFamily="18" charset="0"/>
              </a:rPr>
              <a:t>, </a:t>
            </a:r>
            <a:r>
              <a:rPr lang="zh-CN" altLang="zh-CN" sz="1800" dirty="0">
                <a:solidFill>
                  <a:srgbClr val="333333"/>
                </a:solidFill>
                <a:effectLst/>
                <a:latin typeface="Arial" panose="020B0604020202020204" pitchFamily="34" charset="0"/>
                <a:ea typeface="宋体" panose="02010600030101010101" pitchFamily="2" charset="-122"/>
                <a:cs typeface="Arial" panose="020B0604020202020204" pitchFamily="34" charset="0"/>
              </a:rPr>
              <a:t>被封为波斯王</a:t>
            </a:r>
            <a:r>
              <a:rPr lang="en-US" altLang="zh-CN" sz="1800" dirty="0">
                <a:solidFill>
                  <a:srgbClr val="333333"/>
                </a:solidFill>
                <a:effectLst/>
                <a:latin typeface="Arial" panose="020B0604020202020204" pitchFamily="34" charset="0"/>
                <a:ea typeface="宋体" panose="02010600030101010101" pitchFamily="2" charset="-122"/>
                <a:cs typeface="Times New Roman" panose="02020603050405020304" pitchFamily="18" charset="0"/>
              </a:rPr>
              <a:t>, </a:t>
            </a:r>
            <a:r>
              <a:rPr lang="zh-CN" altLang="zh-CN" sz="1800" dirty="0">
                <a:solidFill>
                  <a:srgbClr val="333333"/>
                </a:solidFill>
                <a:effectLst/>
                <a:latin typeface="Arial" panose="020B0604020202020204" pitchFamily="34" charset="0"/>
                <a:ea typeface="宋体" panose="02010600030101010101" pitchFamily="2" charset="-122"/>
                <a:cs typeface="Arial" panose="020B0604020202020204" pitchFamily="34" charset="0"/>
              </a:rPr>
              <a:t>以扎兰季城</a:t>
            </a:r>
            <a:r>
              <a:rPr lang="en-US" altLang="zh-CN" sz="1800" dirty="0">
                <a:solidFill>
                  <a:srgbClr val="333333"/>
                </a:solidFill>
                <a:effectLst/>
                <a:latin typeface="Arial" panose="020B0604020202020204" pitchFamily="34" charset="0"/>
                <a:ea typeface="宋体" panose="02010600030101010101" pitchFamily="2" charset="-122"/>
                <a:cs typeface="Times New Roman" panose="02020603050405020304" pitchFamily="18" charset="0"/>
              </a:rPr>
              <a:t> (</a:t>
            </a:r>
            <a:r>
              <a:rPr lang="zh-CN" altLang="zh-CN" sz="1800" dirty="0">
                <a:solidFill>
                  <a:srgbClr val="333333"/>
                </a:solidFill>
                <a:effectLst/>
                <a:latin typeface="Arial" panose="020B0604020202020204" pitchFamily="34" charset="0"/>
                <a:ea typeface="宋体" panose="02010600030101010101" pitchFamily="2" charset="-122"/>
                <a:cs typeface="Arial" panose="020B0604020202020204" pitchFamily="34" charset="0"/>
              </a:rPr>
              <a:t>今为阿富汗尼姆鲁兹省首府</a:t>
            </a:r>
            <a:r>
              <a:rPr lang="en-US" altLang="zh-CN" sz="1800" dirty="0">
                <a:solidFill>
                  <a:srgbClr val="333333"/>
                </a:solidFill>
                <a:effectLst/>
                <a:latin typeface="Arial" panose="020B0604020202020204" pitchFamily="34" charset="0"/>
                <a:ea typeface="宋体" panose="02010600030101010101" pitchFamily="2" charset="-122"/>
                <a:cs typeface="Times New Roman" panose="02020603050405020304" pitchFamily="18" charset="0"/>
              </a:rPr>
              <a:t>) </a:t>
            </a:r>
            <a:r>
              <a:rPr lang="zh-CN" altLang="zh-CN" sz="1800" dirty="0">
                <a:solidFill>
                  <a:srgbClr val="333333"/>
                </a:solidFill>
                <a:effectLst/>
                <a:latin typeface="Arial" panose="020B0604020202020204" pitchFamily="34" charset="0"/>
                <a:ea typeface="宋体" panose="02010600030101010101" pitchFamily="2" charset="-122"/>
                <a:cs typeface="Arial" panose="020B0604020202020204" pitchFamily="34" charset="0"/>
              </a:rPr>
              <a:t>为都。卑路斯复国未果</a:t>
            </a:r>
            <a:r>
              <a:rPr lang="en-US" altLang="zh-CN" sz="1800" dirty="0">
                <a:solidFill>
                  <a:srgbClr val="333333"/>
                </a:solidFill>
                <a:effectLst/>
                <a:latin typeface="Arial" panose="020B0604020202020204" pitchFamily="34" charset="0"/>
                <a:ea typeface="宋体" panose="02010600030101010101" pitchFamily="2" charset="-122"/>
                <a:cs typeface="Times New Roman" panose="02020603050405020304" pitchFamily="18" charset="0"/>
              </a:rPr>
              <a:t>, </a:t>
            </a:r>
            <a:r>
              <a:rPr lang="zh-CN" altLang="zh-CN" sz="1800" dirty="0">
                <a:solidFill>
                  <a:srgbClr val="333333"/>
                </a:solidFill>
                <a:effectLst/>
                <a:latin typeface="Arial" panose="020B0604020202020204" pitchFamily="34" charset="0"/>
                <a:ea typeface="宋体" panose="02010600030101010101" pitchFamily="2" charset="-122"/>
                <a:cs typeface="Arial" panose="020B0604020202020204" pitchFamily="34" charset="0"/>
              </a:rPr>
              <a:t>客居于长安</a:t>
            </a:r>
            <a:r>
              <a:rPr lang="en-US" altLang="zh-CN" sz="1800" dirty="0">
                <a:solidFill>
                  <a:srgbClr val="333333"/>
                </a:solidFill>
                <a:effectLst/>
                <a:latin typeface="Arial" panose="020B0604020202020204" pitchFamily="34" charset="0"/>
                <a:ea typeface="宋体" panose="02010600030101010101" pitchFamily="2" charset="-122"/>
                <a:cs typeface="Times New Roman" panose="02020603050405020304" pitchFamily="18" charset="0"/>
              </a:rPr>
              <a:t>, </a:t>
            </a:r>
            <a:r>
              <a:rPr lang="zh-CN" altLang="zh-CN" sz="1800" dirty="0">
                <a:solidFill>
                  <a:srgbClr val="333333"/>
                </a:solidFill>
                <a:effectLst/>
                <a:latin typeface="Arial" panose="020B0604020202020204" pitchFamily="34" charset="0"/>
                <a:ea typeface="宋体" panose="02010600030101010101" pitchFamily="2" charset="-122"/>
                <a:cs typeface="Arial" panose="020B0604020202020204" pitchFamily="34" charset="0"/>
              </a:rPr>
              <a:t>唐高宗授之以右威卫将军。卑路斯亡于长安</a:t>
            </a:r>
            <a:r>
              <a:rPr lang="en-US" altLang="zh-CN" sz="1800" dirty="0">
                <a:solidFill>
                  <a:srgbClr val="333333"/>
                </a:solidFill>
                <a:effectLst/>
                <a:latin typeface="Arial" panose="020B0604020202020204" pitchFamily="34" charset="0"/>
                <a:ea typeface="宋体" panose="02010600030101010101" pitchFamily="2" charset="-122"/>
                <a:cs typeface="Times New Roman" panose="02020603050405020304" pitchFamily="18" charset="0"/>
              </a:rPr>
              <a:t>, </a:t>
            </a:r>
            <a:r>
              <a:rPr lang="zh-CN" altLang="zh-CN" sz="1800" dirty="0">
                <a:solidFill>
                  <a:srgbClr val="333333"/>
                </a:solidFill>
                <a:effectLst/>
                <a:latin typeface="Arial" panose="020B0604020202020204" pitchFamily="34" charset="0"/>
                <a:ea typeface="宋体" panose="02010600030101010101" pitchFamily="2" charset="-122"/>
                <a:cs typeface="Arial" panose="020B0604020202020204" pitchFamily="34" charset="0"/>
              </a:rPr>
              <a:t>其子泥涅斯承袭波斯王的封号。唐朝甚至一度出兵协助泥涅斯复国。</a:t>
            </a:r>
            <a:endParaRPr lang="en-US" altLang="zh-CN" sz="1800" dirty="0">
              <a:solidFill>
                <a:srgbClr val="333333"/>
              </a:solidFill>
              <a:effectLst/>
              <a:latin typeface="Arial" panose="020B0604020202020204" pitchFamily="34" charset="0"/>
              <a:ea typeface="宋体"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4000"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萨珊波斯亡国影响了唐朝与波斯的政治交往</a:t>
            </a:r>
            <a:r>
              <a:rPr lang="en-US" altLang="zh-CN" sz="4000"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 </a:t>
            </a:r>
            <a:r>
              <a:rPr lang="zh-CN" altLang="zh-CN" sz="4000"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但双方的商贸、民间交往盛极一时。当时</a:t>
            </a:r>
            <a:r>
              <a:rPr lang="en-US" altLang="zh-CN" sz="4000"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 </a:t>
            </a:r>
            <a:r>
              <a:rPr lang="zh-CN" altLang="zh-CN" sz="4000"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波斯商人被称为“藩客”</a:t>
            </a:r>
            <a:r>
              <a:rPr lang="en-US" altLang="zh-CN" sz="4000"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 </a:t>
            </a:r>
            <a:r>
              <a:rPr lang="zh-CN" altLang="zh-CN" sz="4000"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云集长安、广州、扬州和泉州。</a:t>
            </a:r>
            <a:r>
              <a:rPr lang="zh-CN" altLang="zh-CN" sz="1800" dirty="0">
                <a:solidFill>
                  <a:srgbClr val="333333"/>
                </a:solidFill>
                <a:effectLst/>
                <a:latin typeface="Arial" panose="020B0604020202020204" pitchFamily="34" charset="0"/>
                <a:ea typeface="宋体" panose="02010600030101010101" pitchFamily="2" charset="-122"/>
                <a:cs typeface="Arial" panose="020B0604020202020204" pitchFamily="34" charset="0"/>
              </a:rPr>
              <a:t>唐代高僧鉴真发现</a:t>
            </a:r>
            <a:r>
              <a:rPr lang="en-US" altLang="zh-CN" sz="1800" dirty="0">
                <a:solidFill>
                  <a:srgbClr val="333333"/>
                </a:solidFill>
                <a:effectLst/>
                <a:latin typeface="Arial" panose="020B0604020202020204" pitchFamily="34" charset="0"/>
                <a:ea typeface="宋体" panose="02010600030101010101" pitchFamily="2" charset="-122"/>
                <a:cs typeface="Times New Roman" panose="02020603050405020304" pitchFamily="18" charset="0"/>
              </a:rPr>
              <a:t>, </a:t>
            </a:r>
            <a:r>
              <a:rPr lang="zh-CN" altLang="zh-CN" sz="1800" dirty="0">
                <a:solidFill>
                  <a:srgbClr val="333333"/>
                </a:solidFill>
                <a:effectLst/>
                <a:latin typeface="Arial" panose="020B0604020202020204" pitchFamily="34" charset="0"/>
                <a:ea typeface="宋体" panose="02010600030101010101" pitchFamily="2" charset="-122"/>
                <a:cs typeface="Arial" panose="020B0604020202020204" pitchFamily="34" charset="0"/>
              </a:rPr>
              <a:t>仅海南的波斯村寨</a:t>
            </a:r>
            <a:r>
              <a:rPr lang="en-US" altLang="zh-CN" sz="1800" dirty="0">
                <a:solidFill>
                  <a:srgbClr val="333333"/>
                </a:solidFill>
                <a:effectLst/>
                <a:latin typeface="Arial" panose="020B0604020202020204" pitchFamily="34" charset="0"/>
                <a:ea typeface="宋体" panose="02010600030101010101" pitchFamily="2" charset="-122"/>
                <a:cs typeface="Times New Roman" panose="02020603050405020304" pitchFamily="18" charset="0"/>
              </a:rPr>
              <a:t>, </a:t>
            </a:r>
            <a:r>
              <a:rPr lang="zh-CN" altLang="zh-CN" sz="1800" dirty="0">
                <a:solidFill>
                  <a:srgbClr val="333333"/>
                </a:solidFill>
                <a:effectLst/>
                <a:latin typeface="Arial" panose="020B0604020202020204" pitchFamily="34" charset="0"/>
                <a:ea typeface="宋体" panose="02010600030101010101" pitchFamily="2" charset="-122"/>
                <a:cs typeface="Arial" panose="020B0604020202020204" pitchFamily="34" charset="0"/>
              </a:rPr>
              <a:t>“南北三日行</a:t>
            </a:r>
            <a:r>
              <a:rPr lang="en-US" altLang="zh-CN" sz="1800" dirty="0">
                <a:solidFill>
                  <a:srgbClr val="333333"/>
                </a:solidFill>
                <a:effectLst/>
                <a:latin typeface="Arial" panose="020B0604020202020204" pitchFamily="34" charset="0"/>
                <a:ea typeface="宋体" panose="02010600030101010101" pitchFamily="2" charset="-122"/>
                <a:cs typeface="Times New Roman" panose="02020603050405020304" pitchFamily="18" charset="0"/>
              </a:rPr>
              <a:t>, </a:t>
            </a:r>
            <a:r>
              <a:rPr lang="zh-CN" altLang="zh-CN" sz="1800" dirty="0">
                <a:solidFill>
                  <a:srgbClr val="333333"/>
                </a:solidFill>
                <a:effectLst/>
                <a:latin typeface="Arial" panose="020B0604020202020204" pitchFamily="34" charset="0"/>
                <a:ea typeface="宋体" panose="02010600030101010101" pitchFamily="2" charset="-122"/>
                <a:cs typeface="Arial" panose="020B0604020202020204" pitchFamily="34" charset="0"/>
              </a:rPr>
              <a:t>东西五日行</a:t>
            </a:r>
            <a:r>
              <a:rPr lang="en-US" altLang="zh-CN" sz="1800" dirty="0">
                <a:solidFill>
                  <a:srgbClr val="333333"/>
                </a:solidFill>
                <a:effectLst/>
                <a:latin typeface="Arial" panose="020B0604020202020204" pitchFamily="34" charset="0"/>
                <a:ea typeface="宋体" panose="02010600030101010101" pitchFamily="2" charset="-122"/>
                <a:cs typeface="Times New Roman" panose="02020603050405020304" pitchFamily="18" charset="0"/>
              </a:rPr>
              <a:t>, </a:t>
            </a:r>
            <a:r>
              <a:rPr lang="zh-CN" altLang="zh-CN" sz="1800" dirty="0">
                <a:solidFill>
                  <a:srgbClr val="333333"/>
                </a:solidFill>
                <a:effectLst/>
                <a:latin typeface="Arial" panose="020B0604020202020204" pitchFamily="34" charset="0"/>
                <a:ea typeface="宋体" panose="02010600030101010101" pitchFamily="2" charset="-122"/>
                <a:cs typeface="Arial" panose="020B0604020202020204" pitchFamily="34" charset="0"/>
              </a:rPr>
              <a:t>村村相次”。中国史籍称波斯商品为“波斯货”</a:t>
            </a:r>
            <a:r>
              <a:rPr lang="en-US" altLang="zh-CN" sz="1800" dirty="0">
                <a:solidFill>
                  <a:srgbClr val="333333"/>
                </a:solidFill>
                <a:effectLst/>
                <a:latin typeface="Arial" panose="020B0604020202020204" pitchFamily="34" charset="0"/>
                <a:ea typeface="宋体" panose="02010600030101010101" pitchFamily="2" charset="-122"/>
                <a:cs typeface="Times New Roman" panose="02020603050405020304" pitchFamily="18" charset="0"/>
              </a:rPr>
              <a:t>, </a:t>
            </a:r>
            <a:r>
              <a:rPr lang="zh-CN" altLang="zh-CN" sz="1800" dirty="0">
                <a:solidFill>
                  <a:srgbClr val="333333"/>
                </a:solidFill>
                <a:effectLst/>
                <a:latin typeface="Arial" panose="020B0604020202020204" pitchFamily="34" charset="0"/>
                <a:ea typeface="宋体" panose="02010600030101010101" pitchFamily="2" charset="-122"/>
                <a:cs typeface="Arial" panose="020B0604020202020204" pitchFamily="34" charset="0"/>
              </a:rPr>
              <a:t>波斯人在中国南方素有“舶主”之称。波斯商人将中东和东南亚的宝石、药材贩卖至中国</a:t>
            </a:r>
            <a:r>
              <a:rPr lang="en-US" altLang="zh-CN" sz="1800" dirty="0">
                <a:solidFill>
                  <a:srgbClr val="333333"/>
                </a:solidFill>
                <a:effectLst/>
                <a:latin typeface="Arial" panose="020B0604020202020204" pitchFamily="34" charset="0"/>
                <a:ea typeface="宋体" panose="02010600030101010101" pitchFamily="2" charset="-122"/>
                <a:cs typeface="Times New Roman" panose="02020603050405020304" pitchFamily="18" charset="0"/>
              </a:rPr>
              <a:t>, </a:t>
            </a:r>
            <a:r>
              <a:rPr lang="zh-CN" altLang="zh-CN" sz="1800" dirty="0">
                <a:solidFill>
                  <a:srgbClr val="333333"/>
                </a:solidFill>
                <a:effectLst/>
                <a:latin typeface="Arial" panose="020B0604020202020204" pitchFamily="34" charset="0"/>
                <a:ea typeface="宋体" panose="02010600030101010101" pitchFamily="2" charset="-122"/>
                <a:cs typeface="Arial" panose="020B0604020202020204" pitchFamily="34" charset="0"/>
              </a:rPr>
              <a:t>又将中国的丝织品、铁制品、茶叶和香料转运至其他地区。唐代诗人李珣就是波斯后裔</a:t>
            </a:r>
            <a:r>
              <a:rPr lang="en-US" altLang="zh-CN" sz="1800" dirty="0">
                <a:solidFill>
                  <a:srgbClr val="333333"/>
                </a:solidFill>
                <a:effectLst/>
                <a:latin typeface="Arial" panose="020B0604020202020204" pitchFamily="34" charset="0"/>
                <a:ea typeface="宋体" panose="02010600030101010101" pitchFamily="2" charset="-122"/>
                <a:cs typeface="Times New Roman" panose="02020603050405020304" pitchFamily="18" charset="0"/>
              </a:rPr>
              <a:t>, </a:t>
            </a:r>
            <a:r>
              <a:rPr lang="zh-CN" altLang="zh-CN" sz="1800" dirty="0">
                <a:solidFill>
                  <a:srgbClr val="333333"/>
                </a:solidFill>
                <a:effectLst/>
                <a:latin typeface="Arial" panose="020B0604020202020204" pitchFamily="34" charset="0"/>
                <a:ea typeface="宋体" panose="02010600030101010101" pitchFamily="2" charset="-122"/>
                <a:cs typeface="Arial" panose="020B0604020202020204" pitchFamily="34" charset="0"/>
              </a:rPr>
              <a:t>被称为“李波斯”</a:t>
            </a:r>
            <a:r>
              <a:rPr lang="en-US" altLang="zh-CN" sz="1800" dirty="0">
                <a:solidFill>
                  <a:srgbClr val="333333"/>
                </a:solidFill>
                <a:effectLst/>
                <a:latin typeface="Arial" panose="020B0604020202020204" pitchFamily="34" charset="0"/>
                <a:ea typeface="宋体" panose="02010600030101010101" pitchFamily="2" charset="-122"/>
                <a:cs typeface="Times New Roman" panose="02020603050405020304" pitchFamily="18" charset="0"/>
              </a:rPr>
              <a:t>, </a:t>
            </a:r>
            <a:r>
              <a:rPr lang="zh-CN" altLang="zh-CN" sz="1800" dirty="0">
                <a:solidFill>
                  <a:srgbClr val="333333"/>
                </a:solidFill>
                <a:effectLst/>
                <a:latin typeface="Arial" panose="020B0604020202020204" pitchFamily="34" charset="0"/>
                <a:ea typeface="宋体" panose="02010600030101010101" pitchFamily="2" charset="-122"/>
                <a:cs typeface="Arial" panose="020B0604020202020204" pitchFamily="34" charset="0"/>
              </a:rPr>
              <a:t>他撰写的《海药本草》是《本草纲目》的重要参考。一些波斯商人“安居不欲归”</a:t>
            </a:r>
            <a:r>
              <a:rPr lang="en-US" altLang="zh-CN" sz="1800" dirty="0">
                <a:solidFill>
                  <a:srgbClr val="333333"/>
                </a:solidFill>
                <a:effectLst/>
                <a:latin typeface="Arial" panose="020B0604020202020204" pitchFamily="34" charset="0"/>
                <a:ea typeface="宋体" panose="02010600030101010101" pitchFamily="2" charset="-122"/>
                <a:cs typeface="Times New Roman" panose="02020603050405020304" pitchFamily="18" charset="0"/>
              </a:rPr>
              <a:t>, </a:t>
            </a:r>
            <a:r>
              <a:rPr lang="zh-CN" altLang="zh-CN" sz="1800" dirty="0">
                <a:solidFill>
                  <a:srgbClr val="333333"/>
                </a:solidFill>
                <a:effectLst/>
                <a:latin typeface="Arial" panose="020B0604020202020204" pitchFamily="34" charset="0"/>
                <a:ea typeface="宋体" panose="02010600030101010101" pitchFamily="2" charset="-122"/>
                <a:cs typeface="Arial" panose="020B0604020202020204" pitchFamily="34" charset="0"/>
              </a:rPr>
              <a:t>甚至被授予高官。杜环的《经行记》和波斯人忽尔达兹比的《道里与诸国志》等记载了唐代两国的民间交往。</a:t>
            </a:r>
            <a:endParaRPr lang="zh-CN" altLang="zh-CN" sz="1800" dirty="0">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旁边显示的就是两本书的图片</a:t>
            </a:r>
            <a:endParaRPr lang="en-US" altLang="zh-CN" sz="4000"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b="1" dirty="0">
              <a:solidFill>
                <a:srgbClr val="333333"/>
              </a:solidFill>
              <a:effectLst/>
              <a:latin typeface="Arial" panose="020B0604020202020204" pitchFamily="34" charset="0"/>
              <a:ea typeface="宋体"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dirty="0">
              <a:solidFill>
                <a:srgbClr val="333333"/>
              </a:solidFill>
              <a:effectLst/>
              <a:latin typeface="Arial" panose="020B0604020202020204" pitchFamily="34" charset="0"/>
              <a:ea typeface="宋体" panose="02010600030101010101" pitchFamily="2" charset="-122"/>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8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FBD4BA9-E053-45AA-8BB9-DAE4420F8EFB}" type="slidenum">
              <a:rPr lang="zh-CN" altLang="en-US" smtClean="0"/>
              <a:t>25</a:t>
            </a:fld>
            <a:endParaRPr lang="zh-CN" altLang="en-US"/>
          </a:p>
        </p:txBody>
      </p:sp>
    </p:spTree>
    <p:extLst>
      <p:ext uri="{BB962C8B-B14F-4D97-AF65-F5344CB8AC3E}">
        <p14:creationId xmlns:p14="http://schemas.microsoft.com/office/powerpoint/2010/main" val="41687903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solidFill>
                  <a:srgbClr val="333333"/>
                </a:solidFill>
                <a:effectLst/>
                <a:latin typeface="Arial" panose="020B0604020202020204" pitchFamily="34" charset="0"/>
                <a:ea typeface="宋体" panose="02010600030101010101" pitchFamily="2" charset="-122"/>
                <a:cs typeface="Arial" panose="020B0604020202020204" pitchFamily="34" charset="0"/>
              </a:rPr>
              <a:t>密切的经贸交往促进了波斯文化东传</a:t>
            </a:r>
            <a:r>
              <a:rPr lang="en-US" altLang="zh-CN" sz="1800" dirty="0">
                <a:solidFill>
                  <a:srgbClr val="333333"/>
                </a:solidFill>
                <a:effectLst/>
                <a:latin typeface="Arial" panose="020B0604020202020204" pitchFamily="34" charset="0"/>
                <a:ea typeface="宋体" panose="02010600030101010101" pitchFamily="2" charset="-122"/>
                <a:cs typeface="Times New Roman" panose="02020603050405020304" pitchFamily="18" charset="0"/>
              </a:rPr>
              <a:t>, “</a:t>
            </a:r>
            <a:r>
              <a:rPr lang="zh-CN" altLang="zh-CN" sz="1800" dirty="0">
                <a:solidFill>
                  <a:srgbClr val="333333"/>
                </a:solidFill>
                <a:effectLst/>
                <a:latin typeface="Arial" panose="020B0604020202020204" pitchFamily="34" charset="0"/>
                <a:ea typeface="宋体" panose="02010600030101010101" pitchFamily="2" charset="-122"/>
                <a:cs typeface="Arial" panose="020B0604020202020204" pitchFamily="34" charset="0"/>
              </a:rPr>
              <a:t>三夷教</a:t>
            </a:r>
            <a:r>
              <a:rPr lang="en-US" altLang="zh-CN" sz="1800" dirty="0">
                <a:solidFill>
                  <a:srgbClr val="333333"/>
                </a:solidFill>
                <a:effectLst/>
                <a:latin typeface="Arial" panose="020B0604020202020204" pitchFamily="34" charset="0"/>
                <a:ea typeface="宋体" panose="02010600030101010101" pitchFamily="2" charset="-122"/>
                <a:cs typeface="Times New Roman" panose="02020603050405020304" pitchFamily="18" charset="0"/>
              </a:rPr>
              <a:t>”</a:t>
            </a:r>
            <a:r>
              <a:rPr lang="zh-CN" altLang="zh-CN" sz="1800" dirty="0">
                <a:solidFill>
                  <a:srgbClr val="333333"/>
                </a:solidFill>
                <a:effectLst/>
                <a:latin typeface="Arial" panose="020B0604020202020204" pitchFamily="34" charset="0"/>
                <a:ea typeface="宋体" panose="02010600030101010101" pitchFamily="2" charset="-122"/>
                <a:cs typeface="Arial" panose="020B0604020202020204" pitchFamily="34" charset="0"/>
              </a:rPr>
              <a:t>即祆教、摩尼教和景教便是典型。三者皆由波斯人传入</a:t>
            </a:r>
            <a:r>
              <a:rPr lang="en-US" altLang="zh-CN" sz="1800" dirty="0">
                <a:solidFill>
                  <a:srgbClr val="333333"/>
                </a:solidFill>
                <a:effectLst/>
                <a:latin typeface="Arial" panose="020B0604020202020204" pitchFamily="34" charset="0"/>
                <a:ea typeface="宋体" panose="02010600030101010101" pitchFamily="2" charset="-122"/>
                <a:cs typeface="Times New Roman" panose="02020603050405020304" pitchFamily="18" charset="0"/>
              </a:rPr>
              <a:t>, </a:t>
            </a:r>
            <a:r>
              <a:rPr lang="zh-CN" altLang="zh-CN" sz="1800" dirty="0">
                <a:solidFill>
                  <a:srgbClr val="333333"/>
                </a:solidFill>
                <a:effectLst/>
                <a:latin typeface="Arial" panose="020B0604020202020204" pitchFamily="34" charset="0"/>
                <a:ea typeface="宋体" panose="02010600030101010101" pitchFamily="2" charset="-122"/>
                <a:cs typeface="Arial" panose="020B0604020202020204" pitchFamily="34" charset="0"/>
              </a:rPr>
              <a:t>后两者于唐代传入中国</a:t>
            </a:r>
            <a:r>
              <a:rPr lang="en-US" altLang="zh-CN" sz="1800" dirty="0">
                <a:solidFill>
                  <a:srgbClr val="333333"/>
                </a:solidFill>
                <a:effectLst/>
                <a:latin typeface="Arial" panose="020B0604020202020204" pitchFamily="34" charset="0"/>
                <a:ea typeface="宋体" panose="02010600030101010101" pitchFamily="2" charset="-122"/>
                <a:cs typeface="Times New Roman" panose="02020603050405020304" pitchFamily="18" charset="0"/>
              </a:rPr>
              <a:t>, </a:t>
            </a:r>
            <a:r>
              <a:rPr lang="zh-CN" altLang="zh-CN" sz="1800" dirty="0">
                <a:solidFill>
                  <a:srgbClr val="333333"/>
                </a:solidFill>
                <a:effectLst/>
                <a:latin typeface="Arial" panose="020B0604020202020204" pitchFamily="34" charset="0"/>
                <a:ea typeface="宋体" panose="02010600030101010101" pitchFamily="2" charset="-122"/>
                <a:cs typeface="Arial" panose="020B0604020202020204" pitchFamily="34" charset="0"/>
              </a:rPr>
              <a:t>并随着大量波斯人来华迅速发展。其中尤以摩尼教影响最大</a:t>
            </a:r>
            <a:r>
              <a:rPr lang="en-US" altLang="zh-CN" sz="1800" dirty="0">
                <a:solidFill>
                  <a:srgbClr val="333333"/>
                </a:solidFill>
                <a:effectLst/>
                <a:latin typeface="Arial" panose="020B0604020202020204" pitchFamily="34" charset="0"/>
                <a:ea typeface="宋体" panose="02010600030101010101" pitchFamily="2" charset="-122"/>
                <a:cs typeface="Times New Roman" panose="02020603050405020304" pitchFamily="18" charset="0"/>
              </a:rPr>
              <a:t>, </a:t>
            </a:r>
            <a:r>
              <a:rPr lang="zh-CN" altLang="zh-CN" sz="1800" dirty="0">
                <a:solidFill>
                  <a:srgbClr val="333333"/>
                </a:solidFill>
                <a:effectLst/>
                <a:latin typeface="Arial" panose="020B0604020202020204" pitchFamily="34" charset="0"/>
                <a:ea typeface="宋体" panose="02010600030101010101" pitchFamily="2" charset="-122"/>
                <a:cs typeface="Arial" panose="020B0604020202020204" pitchFamily="34" charset="0"/>
              </a:rPr>
              <a:t>此教即是《倚天屠龙记》中的波斯明教。摩尼教一度成为回鹘国教</a:t>
            </a:r>
            <a:r>
              <a:rPr lang="en-US" altLang="zh-CN" sz="1800" dirty="0">
                <a:solidFill>
                  <a:srgbClr val="333333"/>
                </a:solidFill>
                <a:effectLst/>
                <a:latin typeface="Arial" panose="020B0604020202020204" pitchFamily="34" charset="0"/>
                <a:ea typeface="宋体" panose="02010600030101010101" pitchFamily="2" charset="-122"/>
                <a:cs typeface="Times New Roman" panose="02020603050405020304" pitchFamily="18" charset="0"/>
              </a:rPr>
              <a:t>, </a:t>
            </a:r>
            <a:r>
              <a:rPr lang="zh-CN" altLang="zh-CN" sz="1800" dirty="0">
                <a:solidFill>
                  <a:srgbClr val="333333"/>
                </a:solidFill>
                <a:effectLst/>
                <a:latin typeface="Arial" panose="020B0604020202020204" pitchFamily="34" charset="0"/>
                <a:ea typeface="宋体" panose="02010600030101010101" pitchFamily="2" charset="-122"/>
                <a:cs typeface="Arial" panose="020B0604020202020204" pitchFamily="34" charset="0"/>
              </a:rPr>
              <a:t>直至明清才逐渐消亡。波斯文化作为异域文化也吸引着唐人效仿</a:t>
            </a:r>
            <a:r>
              <a:rPr lang="en-US" altLang="zh-CN" sz="1800" dirty="0">
                <a:solidFill>
                  <a:srgbClr val="333333"/>
                </a:solidFill>
                <a:effectLst/>
                <a:latin typeface="Arial" panose="020B0604020202020204" pitchFamily="34" charset="0"/>
                <a:ea typeface="宋体" panose="02010600030101010101" pitchFamily="2" charset="-122"/>
                <a:cs typeface="Times New Roman" panose="02020603050405020304" pitchFamily="18" charset="0"/>
              </a:rPr>
              <a:t>, </a:t>
            </a:r>
            <a:r>
              <a:rPr lang="zh-CN" altLang="zh-CN" sz="1800" dirty="0">
                <a:solidFill>
                  <a:srgbClr val="333333"/>
                </a:solidFill>
                <a:effectLst/>
                <a:latin typeface="Arial" panose="020B0604020202020204" pitchFamily="34" charset="0"/>
                <a:ea typeface="宋体" panose="02010600030101010101" pitchFamily="2" charset="-122"/>
                <a:cs typeface="Arial" panose="020B0604020202020204" pitchFamily="34" charset="0"/>
              </a:rPr>
              <a:t>胡饼、胡乐、胡服受到青睐</a:t>
            </a:r>
            <a:r>
              <a:rPr lang="en-US" altLang="zh-CN" sz="1800" dirty="0">
                <a:solidFill>
                  <a:srgbClr val="333333"/>
                </a:solidFill>
                <a:effectLst/>
                <a:latin typeface="Arial" panose="020B0604020202020204" pitchFamily="34" charset="0"/>
                <a:ea typeface="宋体" panose="02010600030101010101" pitchFamily="2" charset="-122"/>
                <a:cs typeface="Times New Roman" panose="02020603050405020304" pitchFamily="18" charset="0"/>
              </a:rPr>
              <a:t>, </a:t>
            </a:r>
            <a:r>
              <a:rPr lang="zh-CN" altLang="zh-CN" sz="1800" dirty="0">
                <a:solidFill>
                  <a:srgbClr val="333333"/>
                </a:solidFill>
                <a:effectLst/>
                <a:latin typeface="Arial" panose="020B0604020202020204" pitchFamily="34" charset="0"/>
                <a:ea typeface="宋体" panose="02010600030101010101" pitchFamily="2" charset="-122"/>
                <a:cs typeface="Arial" panose="020B0604020202020204" pitchFamily="34" charset="0"/>
              </a:rPr>
              <a:t>唐代文学有许多描写波斯文化的诗句。</a:t>
            </a:r>
            <a:endParaRPr lang="zh-CN" altLang="zh-CN" sz="1800" dirty="0">
              <a:effectLst/>
              <a:latin typeface="Calibri" panose="020F0502020204030204" pitchFamily="34" charset="0"/>
              <a:ea typeface="宋体" panose="02010600030101010101" pitchFamily="2" charset="-122"/>
              <a:cs typeface="Times New Roman" panose="02020603050405020304" pitchFamily="18" charset="0"/>
            </a:endParaRPr>
          </a:p>
          <a:p>
            <a:endParaRPr lang="en-US" altLang="zh-CN" b="0" i="0" dirty="0">
              <a:solidFill>
                <a:srgbClr val="111111"/>
              </a:solidFill>
              <a:effectLst/>
              <a:latin typeface="Microsoft YaHei" panose="020B0503020204020204" pitchFamily="34" charset="-122"/>
              <a:ea typeface="Microsoft YaHei" panose="020B0503020204020204" pitchFamily="34" charset="-122"/>
            </a:endParaRPr>
          </a:p>
          <a:p>
            <a:endParaRPr lang="en-US" altLang="zh-CN" b="0" i="0" dirty="0">
              <a:solidFill>
                <a:srgbClr val="111111"/>
              </a:solidFill>
              <a:effectLst/>
              <a:latin typeface="Microsoft YaHei" panose="020B0503020204020204" pitchFamily="34" charset="-122"/>
              <a:ea typeface="Microsoft YaHei" panose="020B0503020204020204" pitchFamily="34" charset="-122"/>
            </a:endParaRPr>
          </a:p>
        </p:txBody>
      </p:sp>
      <p:sp>
        <p:nvSpPr>
          <p:cNvPr id="4" name="灯片编号占位符 3"/>
          <p:cNvSpPr>
            <a:spLocks noGrp="1"/>
          </p:cNvSpPr>
          <p:nvPr>
            <p:ph type="sldNum" sz="quarter" idx="5"/>
          </p:nvPr>
        </p:nvSpPr>
        <p:spPr/>
        <p:txBody>
          <a:bodyPr/>
          <a:lstStyle/>
          <a:p>
            <a:fld id="{0FBD4BA9-E053-45AA-8BB9-DAE4420F8EFB}" type="slidenum">
              <a:rPr lang="zh-CN" altLang="en-US" smtClean="0"/>
              <a:t>26</a:t>
            </a:fld>
            <a:endParaRPr lang="zh-CN" altLang="en-US"/>
          </a:p>
        </p:txBody>
      </p:sp>
    </p:spTree>
    <p:extLst>
      <p:ext uri="{BB962C8B-B14F-4D97-AF65-F5344CB8AC3E}">
        <p14:creationId xmlns:p14="http://schemas.microsoft.com/office/powerpoint/2010/main" val="22278091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333333"/>
                </a:solidFill>
                <a:effectLst/>
                <a:latin typeface="Helvetica Neue"/>
              </a:rPr>
              <a:t>受到中国艺术的强烈影响，如山川、河流、人物服装趋于中国化，画派转向新的东方风格。</a:t>
            </a:r>
            <a:endParaRPr lang="en-US" altLang="zh-CN" b="0" i="0" dirty="0">
              <a:solidFill>
                <a:srgbClr val="333333"/>
              </a:solidFill>
              <a:effectLst/>
              <a:latin typeface="Helvetica Neue"/>
            </a:endParaRPr>
          </a:p>
          <a:p>
            <a:r>
              <a:rPr lang="zh-CN" altLang="en-US" b="0" i="0" dirty="0">
                <a:solidFill>
                  <a:srgbClr val="333333"/>
                </a:solidFill>
                <a:effectLst/>
                <a:latin typeface="Helvetica Neue"/>
              </a:rPr>
              <a:t>与伊斯兰国家的绘画在风格上逐渐区别开来，充满活力的动物形象与富有中国特色的山水风景结合起来，空间感加强，色彩淡雅，线条流畅，有的云彩和波浪的表现形式采用中国的图案规范。</a:t>
            </a:r>
            <a:endParaRPr lang="en-US" altLang="zh-CN" b="0" i="0" dirty="0">
              <a:solidFill>
                <a:srgbClr val="333333"/>
              </a:solidFill>
              <a:effectLst/>
              <a:latin typeface="Helvetica Neue"/>
            </a:endParaRPr>
          </a:p>
          <a:p>
            <a:r>
              <a:rPr lang="zh-CN" altLang="en-US" b="0" i="0" dirty="0">
                <a:solidFill>
                  <a:srgbClr val="333333"/>
                </a:solidFill>
                <a:effectLst/>
                <a:latin typeface="Helvetica Neue"/>
              </a:rPr>
              <a:t>东方艺术影响明显，人物脸型扁圆，身穿蒙古式长袍</a:t>
            </a:r>
            <a:endParaRPr lang="zh-CN" altLang="en-US" dirty="0"/>
          </a:p>
        </p:txBody>
      </p:sp>
      <p:sp>
        <p:nvSpPr>
          <p:cNvPr id="4" name="灯片编号占位符 3"/>
          <p:cNvSpPr>
            <a:spLocks noGrp="1"/>
          </p:cNvSpPr>
          <p:nvPr>
            <p:ph type="sldNum" sz="quarter" idx="5"/>
          </p:nvPr>
        </p:nvSpPr>
        <p:spPr/>
        <p:txBody>
          <a:bodyPr/>
          <a:lstStyle/>
          <a:p>
            <a:fld id="{0FBD4BA9-E053-45AA-8BB9-DAE4420F8EFB}" type="slidenum">
              <a:rPr lang="zh-CN" altLang="en-US" smtClean="0"/>
              <a:t>27</a:t>
            </a:fld>
            <a:endParaRPr lang="zh-CN" altLang="en-US"/>
          </a:p>
        </p:txBody>
      </p:sp>
    </p:spTree>
    <p:extLst>
      <p:ext uri="{BB962C8B-B14F-4D97-AF65-F5344CB8AC3E}">
        <p14:creationId xmlns:p14="http://schemas.microsoft.com/office/powerpoint/2010/main" val="3880677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元明之际</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rPr>
              <a:t>, </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大量旅行家往来于两国</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rPr>
              <a:t>, </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加强了双方</a:t>
            </a:r>
            <a:endPar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endParaRPr>
          </a:p>
          <a:p>
            <a:pPr marL="0" indent="0">
              <a:buNone/>
            </a:pP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的认知。陈诚和李暹</a:t>
            </a:r>
            <a:r>
              <a:rPr lang="en-US" altLang="zh-CN" dirty="0" err="1">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xian</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的《西域行程记》《西域</a:t>
            </a:r>
            <a:endPar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endParaRPr>
          </a:p>
          <a:p>
            <a:pPr marL="0" indent="0">
              <a:buNone/>
            </a:pP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藩国志》</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rPr>
              <a:t>, </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马欢、费信和龚珍的《瀛</a:t>
            </a:r>
            <a:r>
              <a:rPr lang="en-US" altLang="zh-CN" dirty="0" err="1">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ying</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涯胜览》</a:t>
            </a:r>
            <a:endPar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endParaRPr>
          </a:p>
          <a:p>
            <a:pPr marL="0" indent="0">
              <a:buNone/>
            </a:pP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《星槎</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cha</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胜览》《西洋番国志》等详细记载了波</a:t>
            </a:r>
            <a:endPar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endParaRPr>
          </a:p>
          <a:p>
            <a:pPr marL="0" indent="0">
              <a:buNone/>
            </a:pP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斯的地理风貌和风土人情。波斯的《中国人的</a:t>
            </a:r>
            <a:endPar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endParaRPr>
          </a:p>
          <a:p>
            <a:pPr marL="0" indent="0">
              <a:buNone/>
            </a:pP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治国策略》《沙哈鲁遣使中国记》《中国志》</a:t>
            </a:r>
            <a:endPar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endParaRPr>
          </a:p>
          <a:p>
            <a:pPr marL="0" indent="0">
              <a:buNone/>
            </a:pP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等介绍中国的典章制度和社会风俗</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rPr>
              <a:t>, </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并高度推崇中国文化。</a:t>
            </a:r>
            <a:endPar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0FBD4BA9-E053-45AA-8BB9-DAE4420F8EFB}" type="slidenum">
              <a:rPr lang="zh-CN" altLang="en-US" smtClean="0"/>
              <a:t>29</a:t>
            </a:fld>
            <a:endParaRPr lang="zh-CN" altLang="en-US"/>
          </a:p>
        </p:txBody>
      </p:sp>
    </p:spTree>
    <p:extLst>
      <p:ext uri="{BB962C8B-B14F-4D97-AF65-F5344CB8AC3E}">
        <p14:creationId xmlns:p14="http://schemas.microsoft.com/office/powerpoint/2010/main" val="11292190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a:solidFill>
                  <a:srgbClr val="EBDECD"/>
                </a:solidFill>
                <a:ea typeface="QIJIFALLBACK" panose="02000509000000000000" pitchFamily="49" charset="-120"/>
              </a:rPr>
              <a:t>这个老师在课上也已经讲到过了，在此不赘述了</a:t>
            </a:r>
            <a:endParaRPr lang="en-US" altLang="zh-CN" dirty="0">
              <a:solidFill>
                <a:srgbClr val="EBDECD"/>
              </a:solidFill>
              <a:ea typeface="QIJIFALLBACK" panose="02000509000000000000" pitchFamily="49" charset="-120"/>
            </a:endParaRPr>
          </a:p>
          <a:p>
            <a:pPr marL="0" indent="0">
              <a:buNone/>
            </a:pPr>
            <a:endParaRPr lang="en-US" altLang="zh-CN" dirty="0">
              <a:solidFill>
                <a:srgbClr val="EBDECD"/>
              </a:solidFill>
              <a:ea typeface="QIJIFALLBACK" panose="02000509000000000000" pitchFamily="49" charset="-120"/>
            </a:endParaRPr>
          </a:p>
          <a:p>
            <a:pPr marL="0" indent="0">
              <a:buNone/>
            </a:pPr>
            <a:r>
              <a:rPr lang="zh-CN" altLang="en-US" dirty="0">
                <a:solidFill>
                  <a:srgbClr val="EBDECD"/>
                </a:solidFill>
                <a:ea typeface="QIJIFALLBACK" panose="02000509000000000000" pitchFamily="49" charset="-120"/>
              </a:rPr>
              <a:t>帝国建立初期，历代波斯国王将</a:t>
            </a:r>
            <a:endParaRPr lang="en-US" altLang="zh-CN" dirty="0">
              <a:solidFill>
                <a:srgbClr val="EBDECD"/>
              </a:solidFill>
              <a:ea typeface="QIJIFALLBACK" panose="02000509000000000000" pitchFamily="49" charset="-120"/>
            </a:endParaRPr>
          </a:p>
          <a:p>
            <a:pPr marL="0" indent="0">
              <a:buNone/>
            </a:pPr>
            <a:r>
              <a:rPr lang="zh-CN" altLang="en-US" dirty="0">
                <a:solidFill>
                  <a:srgbClr val="EBDECD"/>
                </a:solidFill>
                <a:ea typeface="QIJIFALLBACK" panose="02000509000000000000" pitchFamily="49" charset="-120"/>
              </a:rPr>
              <a:t>“工作”重心放在对外征服运动</a:t>
            </a:r>
            <a:endParaRPr lang="en-US" altLang="zh-CN" dirty="0">
              <a:solidFill>
                <a:srgbClr val="EBDECD"/>
              </a:solidFill>
              <a:ea typeface="QIJIFALLBACK" panose="02000509000000000000" pitchFamily="49" charset="-120"/>
            </a:endParaRPr>
          </a:p>
          <a:p>
            <a:pPr marL="0" indent="0">
              <a:buNone/>
            </a:pPr>
            <a:r>
              <a:rPr lang="zh-CN" altLang="en-US" dirty="0">
                <a:solidFill>
                  <a:srgbClr val="EBDECD"/>
                </a:solidFill>
                <a:ea typeface="QIJIFALLBACK" panose="02000509000000000000" pitchFamily="49" charset="-120"/>
              </a:rPr>
              <a:t>上。经过几代人的努力，波斯帝</a:t>
            </a:r>
            <a:endParaRPr lang="en-US" altLang="zh-CN" dirty="0">
              <a:solidFill>
                <a:srgbClr val="EBDECD"/>
              </a:solidFill>
              <a:ea typeface="QIJIFALLBACK" panose="02000509000000000000" pitchFamily="49" charset="-120"/>
            </a:endParaRPr>
          </a:p>
          <a:p>
            <a:pPr marL="0" indent="0">
              <a:buNone/>
            </a:pPr>
            <a:r>
              <a:rPr lang="zh-CN" altLang="en-US" dirty="0">
                <a:solidFill>
                  <a:srgbClr val="EBDECD"/>
                </a:solidFill>
                <a:ea typeface="QIJIFALLBACK" panose="02000509000000000000" pitchFamily="49" charset="-120"/>
              </a:rPr>
              <a:t>国的领土面积成倍扩大。</a:t>
            </a:r>
            <a:endParaRPr lang="en-US" altLang="zh-CN" dirty="0">
              <a:solidFill>
                <a:srgbClr val="EBDECD"/>
              </a:solidFill>
              <a:ea typeface="QIJIFALLBACK" panose="02000509000000000000" pitchFamily="49" charset="-120"/>
            </a:endParaRPr>
          </a:p>
          <a:p>
            <a:endParaRPr lang="zh-CN" altLang="en-US" dirty="0"/>
          </a:p>
        </p:txBody>
      </p:sp>
      <p:sp>
        <p:nvSpPr>
          <p:cNvPr id="4" name="灯片编号占位符 3"/>
          <p:cNvSpPr>
            <a:spLocks noGrp="1"/>
          </p:cNvSpPr>
          <p:nvPr>
            <p:ph type="sldNum" sz="quarter" idx="5"/>
          </p:nvPr>
        </p:nvSpPr>
        <p:spPr/>
        <p:txBody>
          <a:bodyPr/>
          <a:lstStyle/>
          <a:p>
            <a:fld id="{0FBD4BA9-E053-45AA-8BB9-DAE4420F8EFB}" type="slidenum">
              <a:rPr lang="zh-CN" altLang="en-US" smtClean="0"/>
              <a:t>4</a:t>
            </a:fld>
            <a:endParaRPr lang="zh-CN" altLang="en-US"/>
          </a:p>
        </p:txBody>
      </p:sp>
    </p:spTree>
    <p:extLst>
      <p:ext uri="{BB962C8B-B14F-4D97-AF65-F5344CB8AC3E}">
        <p14:creationId xmlns:p14="http://schemas.microsoft.com/office/powerpoint/2010/main" val="7991642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胡字古代一般用来指少数民族，像黄瓜以前其实叫胡瓜，而像胡椒则保留了这个字</a:t>
            </a:r>
            <a:endParaRPr lang="en-US" altLang="zh-CN" dirty="0"/>
          </a:p>
          <a:p>
            <a:endParaRPr lang="en-US" altLang="zh-CN" dirty="0"/>
          </a:p>
          <a:p>
            <a:r>
              <a:rPr lang="zh-CN" altLang="en-US" dirty="0"/>
              <a:t>所以我们可以看出，以古代中国和波斯交往为例，波斯同其他交往，不仅仅停留在物质层面的物产交流和器物交换，还有精神文化层面的交流和创新，波斯细密画的</a:t>
            </a:r>
            <a:r>
              <a:rPr lang="zh-CN" altLang="en-US"/>
              <a:t>产生就是</a:t>
            </a:r>
            <a:endParaRPr lang="zh-CN" altLang="en-US" dirty="0"/>
          </a:p>
        </p:txBody>
      </p:sp>
      <p:sp>
        <p:nvSpPr>
          <p:cNvPr id="4" name="灯片编号占位符 3"/>
          <p:cNvSpPr>
            <a:spLocks noGrp="1"/>
          </p:cNvSpPr>
          <p:nvPr>
            <p:ph type="sldNum" sz="quarter" idx="5"/>
          </p:nvPr>
        </p:nvSpPr>
        <p:spPr/>
        <p:txBody>
          <a:bodyPr/>
          <a:lstStyle/>
          <a:p>
            <a:fld id="{0FBD4BA9-E053-45AA-8BB9-DAE4420F8EFB}" type="slidenum">
              <a:rPr lang="zh-CN" altLang="en-US" smtClean="0"/>
              <a:t>30</a:t>
            </a:fld>
            <a:endParaRPr lang="zh-CN" altLang="en-US"/>
          </a:p>
        </p:txBody>
      </p:sp>
    </p:spTree>
    <p:extLst>
      <p:ext uri="{BB962C8B-B14F-4D97-AF65-F5344CB8AC3E}">
        <p14:creationId xmlns:p14="http://schemas.microsoft.com/office/powerpoint/2010/main" val="3573808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BD4BA9-E053-45AA-8BB9-DAE4420F8EFB}" type="slidenum">
              <a:rPr lang="zh-CN" altLang="en-US" smtClean="0"/>
              <a:t>31</a:t>
            </a:fld>
            <a:endParaRPr lang="zh-CN" altLang="en-US"/>
          </a:p>
        </p:txBody>
      </p:sp>
    </p:spTree>
    <p:extLst>
      <p:ext uri="{BB962C8B-B14F-4D97-AF65-F5344CB8AC3E}">
        <p14:creationId xmlns:p14="http://schemas.microsoft.com/office/powerpoint/2010/main" val="26208986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这里我们可以看到一些银币的图案，中国出土的这些银币数量多，类型多，大小不一，重量不同，版别也有很多，不难发现正反面图案各异</a:t>
            </a:r>
          </a:p>
        </p:txBody>
      </p:sp>
      <p:sp>
        <p:nvSpPr>
          <p:cNvPr id="4" name="灯片编号占位符 3"/>
          <p:cNvSpPr>
            <a:spLocks noGrp="1"/>
          </p:cNvSpPr>
          <p:nvPr>
            <p:ph type="sldNum" sz="quarter" idx="5"/>
          </p:nvPr>
        </p:nvSpPr>
        <p:spPr/>
        <p:txBody>
          <a:bodyPr/>
          <a:lstStyle/>
          <a:p>
            <a:fld id="{0FBD4BA9-E053-45AA-8BB9-DAE4420F8EFB}" type="slidenum">
              <a:rPr lang="zh-CN" altLang="en-US" smtClean="0"/>
              <a:t>33</a:t>
            </a:fld>
            <a:endParaRPr lang="zh-CN" altLang="en-US"/>
          </a:p>
        </p:txBody>
      </p:sp>
    </p:spTree>
    <p:extLst>
      <p:ext uri="{BB962C8B-B14F-4D97-AF65-F5344CB8AC3E}">
        <p14:creationId xmlns:p14="http://schemas.microsoft.com/office/powerpoint/2010/main" val="3814289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altLang="zh-CN" kern="100" dirty="0" err="1">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Barbat</a:t>
            </a:r>
            <a:r>
              <a:rPr lang="en-US"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 </a:t>
            </a:r>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就是</a:t>
            </a:r>
            <a:r>
              <a:rPr lang="en-US"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a:t>
            </a:r>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曲颈四弦琵琶</a:t>
            </a:r>
            <a:r>
              <a:rPr lang="en-US"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a:t>
            </a:r>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a:t>
            </a:r>
            <a:endParaRPr lang="en-US"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endParaRPr>
          </a:p>
          <a:p>
            <a:pPr marL="0" indent="0" algn="just">
              <a:buNone/>
            </a:pPr>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它的共鸣箱就 像把枇杷或是洋犁从中间分割成</a:t>
            </a:r>
            <a:endParaRPr lang="en-US"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endParaRPr>
          </a:p>
          <a:p>
            <a:pPr marL="0" indent="0" algn="just">
              <a:buNone/>
            </a:pPr>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两半后的形状， 有四根弦，属弦鸣乐器。其</a:t>
            </a:r>
            <a:endParaRPr lang="en-US"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endParaRPr>
          </a:p>
          <a:p>
            <a:pPr marL="0" indent="0" algn="just">
              <a:buNone/>
            </a:pPr>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柄的上部（颈部）弯曲成 直角，因而称为</a:t>
            </a:r>
            <a:r>
              <a:rPr lang="en-US"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a:t>
            </a:r>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曲</a:t>
            </a:r>
            <a:endParaRPr lang="en-US"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endParaRPr>
          </a:p>
          <a:p>
            <a:pPr marL="0" indent="0" algn="just">
              <a:buNone/>
            </a:pPr>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颈</a:t>
            </a:r>
            <a:r>
              <a:rPr lang="en-US"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a:t>
            </a:r>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。它也是日本乐琵琶的祖 先。从乐器的基本</a:t>
            </a:r>
            <a:endParaRPr lang="en-US"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endParaRPr>
          </a:p>
          <a:p>
            <a:pPr marL="0" indent="0" algn="just">
              <a:buNone/>
            </a:pPr>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构造上来看，其弦数为四根，演 奏姿势是将乐</a:t>
            </a:r>
            <a:endParaRPr lang="en-US"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endParaRPr>
          </a:p>
          <a:p>
            <a:pPr marL="0" indent="0" algn="just">
              <a:buNone/>
            </a:pPr>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器横着，成水平位置（或着柄的头部稍 微 向 下 </a:t>
            </a:r>
            <a:endParaRPr lang="en-US"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endParaRPr>
          </a:p>
          <a:p>
            <a:pPr marL="0" indent="0" algn="just">
              <a:buNone/>
            </a:pPr>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偏 低 ），右 手 持 大 的 拔片，和日 本 的 琵 琶 有 着 共 同 之 处 。</a:t>
            </a:r>
            <a:r>
              <a:rPr lang="en-US" altLang="zh-CN" kern="100" dirty="0" err="1">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Barbat</a:t>
            </a:r>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通 过 丝 绸 之 路 向 东 传 播，到中国就称为</a:t>
            </a:r>
            <a:r>
              <a:rPr lang="en-US"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a:t>
            </a:r>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琵琶</a:t>
            </a:r>
            <a:r>
              <a:rPr lang="en-US"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a:t>
            </a:r>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，这是无可猜疑的。另外，</a:t>
            </a:r>
            <a:r>
              <a:rPr lang="en-US" altLang="zh-CN" kern="100" dirty="0" err="1">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Barbat</a:t>
            </a:r>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经阿拉伯人又传到西方，阿拉伯世界普遍 演奏的“</a:t>
            </a:r>
            <a:r>
              <a:rPr lang="en-US" altLang="zh-CN" kern="100" dirty="0" err="1">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ud</a:t>
            </a:r>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”（乌德）和欧洲的“</a:t>
            </a:r>
            <a:r>
              <a:rPr lang="en-US" altLang="zh-CN" kern="100" dirty="0" err="1">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riuto</a:t>
            </a:r>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”都受到了它的 影响。</a:t>
            </a:r>
            <a:endParaRPr lang="en-US"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kern="100" dirty="0">
                <a:solidFill>
                  <a:srgbClr val="EBDECD"/>
                </a:solidFill>
                <a:effectLst>
                  <a:outerShdw blurRad="38100" dist="38100" dir="2700000" algn="tl">
                    <a:srgbClr val="000000">
                      <a:alpha val="43137"/>
                    </a:srgbClr>
                  </a:outerShdw>
                </a:effectLst>
                <a:ea typeface="QIJIFALLBACK" panose="02000509000000000000" pitchFamily="49" charset="-120"/>
                <a:cs typeface="Times New Roman" panose="02020603050405020304" pitchFamily="18" charset="0"/>
              </a:rPr>
              <a:t>以及</a:t>
            </a:r>
            <a:r>
              <a:rPr lang="zh-CN" altLang="zh-CN" kern="100" dirty="0">
                <a:solidFill>
                  <a:srgbClr val="EBDECD"/>
                </a:solidFill>
                <a:effectLst>
                  <a:outerShdw blurRad="38100" dist="38100" dir="2700000" algn="tl">
                    <a:srgbClr val="000000">
                      <a:alpha val="43137"/>
                    </a:srgbClr>
                  </a:outerShdw>
                </a:effectLst>
                <a:ea typeface="QIJIFALLBACK" panose="02000509000000000000" pitchFamily="49" charset="-120"/>
                <a:cs typeface="Times New Roman" panose="02020603050405020304" pitchFamily="18" charset="0"/>
              </a:rPr>
              <a:t>通过丝绸之路传来的外来乐器，有被称为胡乐器用于古吹乐的胡笳、胡角、双角，有用于雅乐的簧篥、琵琶、箜篌、羯鼓、腰鼓、铜拔、鉦 盤等。可以说萨珊朝波斯的乐器及音乐体系对丝 绸之路沿线各地的音乐文化都产生过较大影响。</a:t>
            </a:r>
            <a:endParaRPr lang="en-US" altLang="zh-CN" kern="100" dirty="0">
              <a:solidFill>
                <a:srgbClr val="EBDECD"/>
              </a:solidFill>
              <a:effectLst>
                <a:outerShdw blurRad="38100" dist="38100" dir="2700000" algn="tl">
                  <a:srgbClr val="000000">
                    <a:alpha val="43137"/>
                  </a:srgbClr>
                </a:outerShdw>
              </a:effectLst>
              <a:ea typeface="QIJIFALLBACK" panose="02000509000000000000" pitchFamily="49" charset="-120"/>
              <a:cs typeface="Times New Roman" panose="02020603050405020304" pitchFamily="18" charset="0"/>
            </a:endParaRPr>
          </a:p>
          <a:p>
            <a:pPr marL="0" indent="0" algn="just">
              <a:buNone/>
            </a:pPr>
            <a:r>
              <a:rPr lang="zh-CN" altLang="en-US" kern="10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这就是日本和琵琶和阿拉伯乌德，可以看出和银器上的乐器很相似</a:t>
            </a:r>
            <a:endPar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FBD4BA9-E053-45AA-8BB9-DAE4420F8EFB}" type="slidenum">
              <a:rPr lang="zh-CN" altLang="en-US" smtClean="0"/>
              <a:t>34</a:t>
            </a:fld>
            <a:endParaRPr lang="zh-CN" altLang="en-US"/>
          </a:p>
        </p:txBody>
      </p:sp>
    </p:spTree>
    <p:extLst>
      <p:ext uri="{BB962C8B-B14F-4D97-AF65-F5344CB8AC3E}">
        <p14:creationId xmlns:p14="http://schemas.microsoft.com/office/powerpoint/2010/main" val="27015035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kern="100" dirty="0" err="1">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Chaghana</a:t>
            </a:r>
            <a:r>
              <a:rPr lang="zh-CN" altLang="en-US"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这是阿拉伯语，我找不到音源，不会读，音译为卡根</a:t>
            </a:r>
            <a:endParaRPr lang="en-US"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endParaRPr>
          </a:p>
          <a:p>
            <a:pPr marL="0" indent="0">
              <a:buNone/>
            </a:pPr>
            <a:r>
              <a:rPr lang="en-US" altLang="zh-CN" kern="100" dirty="0" err="1">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Chaghana</a:t>
            </a:r>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是 一 对 小 的</a:t>
            </a:r>
            <a:r>
              <a:rPr lang="en-US"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finger cymbal</a:t>
            </a:r>
          </a:p>
          <a:p>
            <a:pPr marL="0" indent="0">
              <a:buNone/>
            </a:pPr>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（手 铙</a:t>
            </a:r>
            <a:r>
              <a:rPr lang="en-US" altLang="zh-CN" kern="100" dirty="0" err="1">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nao</a:t>
            </a:r>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 钹</a:t>
            </a:r>
            <a:r>
              <a:rPr lang="en-US" altLang="zh-CN" kern="100" dirty="0" err="1">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bo</a:t>
            </a:r>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），它由一种弹簧式（发条式）</a:t>
            </a:r>
            <a:endParaRPr lang="en-US"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endParaRPr>
          </a:p>
          <a:p>
            <a:pPr marL="0" indent="0">
              <a:buNone/>
            </a:pPr>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形似剪刀的道具 取代， 两手各持一件，用</a:t>
            </a:r>
            <a:endParaRPr lang="en-US"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endParaRPr>
          </a:p>
          <a:p>
            <a:pPr marL="0" indent="0">
              <a:buNone/>
            </a:pPr>
            <a:r>
              <a:rPr lang="zh-CN" altLang="en-US"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a:t>
            </a:r>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食指和中指夹着相互碰 击发声，属于体</a:t>
            </a:r>
            <a:endParaRPr lang="en-US"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endParaRPr>
          </a:p>
          <a:p>
            <a:pPr marL="0" indent="0">
              <a:buNone/>
            </a:pPr>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鸣乐器的一种。可以看出图案中 的女性两手</a:t>
            </a:r>
            <a:endParaRPr lang="en-US"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endParaRPr>
          </a:p>
          <a:p>
            <a:pPr marL="0" indent="0">
              <a:buNone/>
            </a:pPr>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持铙钹一边演奏，一边跳着舞蹈，将 食指插</a:t>
            </a:r>
            <a:endParaRPr lang="en-US"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endParaRPr>
          </a:p>
          <a:p>
            <a:pPr marL="0" indent="0">
              <a:buNone/>
            </a:pPr>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入铙钹之间的图案也是很清晰的。这种 类型</a:t>
            </a:r>
            <a:endParaRPr lang="en-US"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endParaRPr>
          </a:p>
          <a:p>
            <a:pPr marL="0" indent="0">
              <a:buNone/>
            </a:pPr>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的</a:t>
            </a:r>
            <a:r>
              <a:rPr lang="en-US"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finger cymbal</a:t>
            </a:r>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是从古代埃及的一些遗迹</a:t>
            </a:r>
            <a:endParaRPr lang="en-US"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endParaRPr>
          </a:p>
          <a:p>
            <a:pPr marL="0" indent="0">
              <a:buNone/>
            </a:pPr>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 中出土的，至今在土耳其、希腊等还在普遍</a:t>
            </a:r>
            <a:endParaRPr lang="en-US"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endParaRPr>
          </a:p>
          <a:p>
            <a:pPr marL="0" indent="0">
              <a:buNone/>
            </a:pPr>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使用。</a:t>
            </a:r>
          </a:p>
          <a:p>
            <a:endParaRPr lang="zh-CN" altLang="en-US" dirty="0"/>
          </a:p>
        </p:txBody>
      </p:sp>
      <p:sp>
        <p:nvSpPr>
          <p:cNvPr id="4" name="灯片编号占位符 3"/>
          <p:cNvSpPr>
            <a:spLocks noGrp="1"/>
          </p:cNvSpPr>
          <p:nvPr>
            <p:ph type="sldNum" sz="quarter" idx="5"/>
          </p:nvPr>
        </p:nvSpPr>
        <p:spPr/>
        <p:txBody>
          <a:bodyPr/>
          <a:lstStyle/>
          <a:p>
            <a:fld id="{0FBD4BA9-E053-45AA-8BB9-DAE4420F8EFB}" type="slidenum">
              <a:rPr lang="zh-CN" altLang="en-US" smtClean="0"/>
              <a:t>35</a:t>
            </a:fld>
            <a:endParaRPr lang="zh-CN" altLang="en-US"/>
          </a:p>
        </p:txBody>
      </p:sp>
    </p:spTree>
    <p:extLst>
      <p:ext uri="{BB962C8B-B14F-4D97-AF65-F5344CB8AC3E}">
        <p14:creationId xmlns:p14="http://schemas.microsoft.com/office/powerpoint/2010/main" val="27692159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在五、六世纪波斯就以产绫锦闻名。梁朝普通元年</a:t>
            </a:r>
            <a:r>
              <a:rPr lang="en-US"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(520)</a:t>
            </a:r>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，嚈</a:t>
            </a:r>
            <a:r>
              <a:rPr lang="en-US" altLang="zh-CN" kern="100" dirty="0" err="1">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yan</a:t>
            </a:r>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哒</a:t>
            </a:r>
            <a:r>
              <a:rPr lang="en-US"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da</a:t>
            </a:r>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人首先将</a:t>
            </a:r>
            <a:r>
              <a:rPr lang="en-US"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a:t>
            </a:r>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波斯锦</a:t>
            </a:r>
            <a:r>
              <a:rPr lang="en-US"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a:t>
            </a:r>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作为贡礼带到了南京。六世纪末至七世纪中叶，波斯锦更是风行于中亚和新疆等地，使得许多中国制造的锦绮也采用了波斯的花样和织法。五世纪时出现的龟兹锦的图案有可能是一开始就采用了萨珊式的联珠对兽对鸟纹，这种图案不久就成为拥有许多从内地迁入的织工的高昌丝织业频繁采用的图样，吐鲁番哈拉和卓古墓群中</a:t>
            </a:r>
            <a:r>
              <a:rPr lang="en-US"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303</a:t>
            </a:r>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号墓出土的以对兽纹和对鸟纹为主的织锦，其时间应在六世纪，但是织法却是汉、唐织锦所用的经线起花的平纹重组织。经线显花的传统织法直至七世纪中期仍被保留，如</a:t>
            </a:r>
            <a:r>
              <a:rPr lang="en-US"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44</a:t>
            </a:r>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号墓</a:t>
            </a:r>
            <a:r>
              <a:rPr lang="en-US"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a:t>
            </a:r>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王</a:t>
            </a:r>
            <a:r>
              <a:rPr lang="en-US"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a:t>
            </a:r>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字龟甲纹锦，</a:t>
            </a:r>
            <a:r>
              <a:rPr lang="en-US"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88</a:t>
            </a:r>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号墓中的蓝地兽纹锦。</a:t>
            </a:r>
          </a:p>
          <a:p>
            <a:endParaRPr lang="zh-CN" altLang="en-US" dirty="0"/>
          </a:p>
        </p:txBody>
      </p:sp>
      <p:sp>
        <p:nvSpPr>
          <p:cNvPr id="4" name="灯片编号占位符 3"/>
          <p:cNvSpPr>
            <a:spLocks noGrp="1"/>
          </p:cNvSpPr>
          <p:nvPr>
            <p:ph type="sldNum" sz="quarter" idx="5"/>
          </p:nvPr>
        </p:nvSpPr>
        <p:spPr/>
        <p:txBody>
          <a:bodyPr/>
          <a:lstStyle/>
          <a:p>
            <a:fld id="{0FBD4BA9-E053-45AA-8BB9-DAE4420F8EFB}" type="slidenum">
              <a:rPr lang="zh-CN" altLang="en-US" smtClean="0"/>
              <a:t>36</a:t>
            </a:fld>
            <a:endParaRPr lang="zh-CN" altLang="en-US"/>
          </a:p>
        </p:txBody>
      </p:sp>
    </p:spTree>
    <p:extLst>
      <p:ext uri="{BB962C8B-B14F-4D97-AF65-F5344CB8AC3E}">
        <p14:creationId xmlns:p14="http://schemas.microsoft.com/office/powerpoint/2010/main" val="27607142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这是千佛洞外景</a:t>
            </a:r>
            <a:endParaRPr lang="en-US" altLang="zh-CN" dirty="0"/>
          </a:p>
          <a:p>
            <a:r>
              <a:rPr lang="zh-CN" altLang="en-US" dirty="0"/>
              <a:t>这是内景</a:t>
            </a:r>
          </a:p>
        </p:txBody>
      </p:sp>
      <p:sp>
        <p:nvSpPr>
          <p:cNvPr id="4" name="灯片编号占位符 3"/>
          <p:cNvSpPr>
            <a:spLocks noGrp="1"/>
          </p:cNvSpPr>
          <p:nvPr>
            <p:ph type="sldNum" sz="quarter" idx="5"/>
          </p:nvPr>
        </p:nvSpPr>
        <p:spPr/>
        <p:txBody>
          <a:bodyPr/>
          <a:lstStyle/>
          <a:p>
            <a:fld id="{0FBD4BA9-E053-45AA-8BB9-DAE4420F8EFB}" type="slidenum">
              <a:rPr lang="zh-CN" altLang="en-US" smtClean="0"/>
              <a:t>37</a:t>
            </a:fld>
            <a:endParaRPr lang="zh-CN" altLang="en-US"/>
          </a:p>
        </p:txBody>
      </p:sp>
    </p:spTree>
    <p:extLst>
      <p:ext uri="{BB962C8B-B14F-4D97-AF65-F5344CB8AC3E}">
        <p14:creationId xmlns:p14="http://schemas.microsoft.com/office/powerpoint/2010/main" val="5306509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萨珊波斯雕塑艺术影响最大的还是有翼兽的石雕艺术。有翼兽的雕刻艺术起源于亚述，经波斯传入中国和北印度。</a:t>
            </a:r>
            <a:endParaRPr lang="en-US" altLang="zh-CN" sz="1600" dirty="0">
              <a:solidFill>
                <a:srgbClr val="EBDECD"/>
              </a:solidFill>
              <a:effectLst>
                <a:outerShdw blurRad="38100" dist="38100" dir="2700000" algn="tl">
                  <a:srgbClr val="000000">
                    <a:alpha val="43137"/>
                  </a:srgbClr>
                </a:outerShdw>
              </a:effectLst>
              <a:ea typeface="QIJIFALLBACK" panose="02000509000000000000" pitchFamily="49" charset="-12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现存六朝陵墓石刻，在南京附近的有二十五处，在丹阳周围的有十处，共计三十五处，陵墓前的石麒麟（天禄、辟邪）原本成对，现在大多残缺。其中以南京宋武帝刘裕陵前的石麒麟，南京梁肖秀墓前的石狮最为杰出。南朝梁萧景墓石柱碑，项部为柱头，浮雕的莲花纹圆盖具有印度风格，盖上立一辟邪：中为圆形柱身，表面刻弧形凹槽，为希腊风格：柱身上端有长方形额，用汉文铭刻纪年、官职封号、姓氏，额下为神兽浮雕，下有一图绳辫形围带，一圈双龙交首围带：柱础的上层刻一对有翼虎形神兽，明显受波斯风格影响：底层於一方石，四面皆有浮雕神兽。中国、印度、波斯和希腊四种文化风格汇聚此石柱碑。</a:t>
            </a:r>
          </a:p>
          <a:p>
            <a:endParaRPr lang="zh-CN" altLang="en-US" dirty="0"/>
          </a:p>
        </p:txBody>
      </p:sp>
      <p:sp>
        <p:nvSpPr>
          <p:cNvPr id="4" name="灯片编号占位符 3"/>
          <p:cNvSpPr>
            <a:spLocks noGrp="1"/>
          </p:cNvSpPr>
          <p:nvPr>
            <p:ph type="sldNum" sz="quarter" idx="5"/>
          </p:nvPr>
        </p:nvSpPr>
        <p:spPr/>
        <p:txBody>
          <a:bodyPr/>
          <a:lstStyle/>
          <a:p>
            <a:fld id="{0FBD4BA9-E053-45AA-8BB9-DAE4420F8EFB}" type="slidenum">
              <a:rPr lang="zh-CN" altLang="en-US" smtClean="0"/>
              <a:t>38</a:t>
            </a:fld>
            <a:endParaRPr lang="zh-CN" altLang="en-US"/>
          </a:p>
        </p:txBody>
      </p:sp>
    </p:spTree>
    <p:extLst>
      <p:ext uri="{BB962C8B-B14F-4D97-AF65-F5344CB8AC3E}">
        <p14:creationId xmlns:p14="http://schemas.microsoft.com/office/powerpoint/2010/main" val="30967887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Bef>
                <a:spcPts val="1100"/>
              </a:spcBef>
            </a:pPr>
            <a:r>
              <a:rPr lang="zh-CN" altLang="zh-CN" sz="1200" dirty="0">
                <a:solidFill>
                  <a:schemeClr val="accent2">
                    <a:lumMod val="60000"/>
                    <a:lumOff val="40000"/>
                  </a:schemeClr>
                </a:solidFill>
                <a:effectLst/>
                <a:latin typeface="Arial" panose="020B0604020202020204" pitchFamily="34" charset="0"/>
                <a:ea typeface="宋体" panose="02010600030101010101" pitchFamily="2" charset="-122"/>
                <a:cs typeface="Arial" panose="020B0604020202020204" pitchFamily="34" charset="0"/>
              </a:rPr>
              <a:t>从宏观角度来看，</a:t>
            </a:r>
            <a:r>
              <a:rPr lang="zh-CN" altLang="en-US" sz="1200" dirty="0">
                <a:solidFill>
                  <a:schemeClr val="accent2">
                    <a:lumMod val="60000"/>
                    <a:lumOff val="40000"/>
                  </a:schemeClr>
                </a:solidFill>
                <a:effectLst/>
                <a:latin typeface="Arial" panose="020B0604020202020204" pitchFamily="34" charset="0"/>
                <a:ea typeface="宋体" panose="02010600030101010101" pitchFamily="2" charset="-122"/>
                <a:cs typeface="Arial" panose="020B0604020202020204" pitchFamily="34" charset="0"/>
              </a:rPr>
              <a:t>两个</a:t>
            </a:r>
            <a:r>
              <a:rPr lang="zh-CN" altLang="zh-CN" sz="1200" dirty="0">
                <a:solidFill>
                  <a:schemeClr val="accent2">
                    <a:lumMod val="60000"/>
                    <a:lumOff val="40000"/>
                  </a:schemeClr>
                </a:solidFill>
                <a:effectLst/>
                <a:latin typeface="Arial" panose="020B0604020202020204" pitchFamily="34" charset="0"/>
                <a:ea typeface="宋体" panose="02010600030101010101" pitchFamily="2" charset="-122"/>
                <a:cs typeface="Arial" panose="020B0604020202020204" pitchFamily="34" charset="0"/>
              </a:rPr>
              <a:t>帝国的崛起对当时的国际格局确确实实产生了巨大的影响。除上文所提及的内容外，波斯帝国崛起后对古希腊世界的入侵，其实也加速了古希腊世界的历史发展进程。在波斯的干预下，古希腊世界在伯罗奔尼撒战争结束后快速走向衰落，这也间接为马其顿的崛起创造了条件。</a:t>
            </a:r>
            <a:endParaRPr lang="zh-CN" altLang="zh-CN" sz="1200" dirty="0">
              <a:solidFill>
                <a:schemeClr val="accent2">
                  <a:lumMod val="60000"/>
                  <a:lumOff val="40000"/>
                </a:schemeClr>
              </a:solidFill>
              <a:effectLst/>
              <a:latin typeface="Calibri" panose="020F0502020204030204" pitchFamily="34" charset="0"/>
              <a:ea typeface="宋体" panose="02010600030101010101" pitchFamily="2" charset="-122"/>
              <a:cs typeface="Times New Roman" panose="02020603050405020304" pitchFamily="18" charset="0"/>
            </a:endParaRPr>
          </a:p>
          <a:p>
            <a:pPr>
              <a:spcBef>
                <a:spcPts val="1100"/>
              </a:spcBef>
            </a:pPr>
            <a:r>
              <a:rPr lang="zh-CN" altLang="zh-CN" sz="1200" dirty="0">
                <a:solidFill>
                  <a:schemeClr val="accent2">
                    <a:lumMod val="60000"/>
                    <a:lumOff val="40000"/>
                  </a:schemeClr>
                </a:solidFill>
                <a:effectLst/>
                <a:latin typeface="Arial" panose="020B0604020202020204" pitchFamily="34" charset="0"/>
                <a:ea typeface="宋体" panose="02010600030101010101" pitchFamily="2" charset="-122"/>
                <a:cs typeface="Arial" panose="020B0604020202020204" pitchFamily="34" charset="0"/>
              </a:rPr>
              <a:t>而在波斯帝国灭亡、亚历山大帝国崛起之后，后者又在前者的基础上进一步促进了东西方文明的相互交流，使东方进入了希腊化时期。直到罗马人崛起后，希腊化时期才被终结。然而即便如此，罗马文化还是多多少少受到了一点希腊化时代遗留下来的内容的影响。</a:t>
            </a:r>
            <a:endParaRPr lang="zh-CN" altLang="zh-CN" sz="1200" dirty="0">
              <a:solidFill>
                <a:schemeClr val="accent2">
                  <a:lumMod val="60000"/>
                  <a:lumOff val="40000"/>
                </a:schemeClr>
              </a:solidFill>
              <a:effectLst/>
              <a:latin typeface="Calibri" panose="020F0502020204030204" pitchFamily="34" charset="0"/>
              <a:ea typeface="宋体" panose="02010600030101010101" pitchFamily="2" charset="-122"/>
              <a:cs typeface="Times New Roman" panose="02020603050405020304" pitchFamily="18" charset="0"/>
            </a:endParaRPr>
          </a:p>
          <a:p>
            <a:pPr>
              <a:spcBef>
                <a:spcPts val="1100"/>
              </a:spcBef>
            </a:pPr>
            <a:r>
              <a:rPr lang="zh-CN" altLang="zh-CN" sz="1200" dirty="0">
                <a:solidFill>
                  <a:schemeClr val="accent2">
                    <a:lumMod val="60000"/>
                    <a:lumOff val="40000"/>
                  </a:schemeClr>
                </a:solidFill>
                <a:effectLst/>
                <a:latin typeface="Arial" panose="020B0604020202020204" pitchFamily="34" charset="0"/>
                <a:ea typeface="宋体" panose="02010600030101010101" pitchFamily="2" charset="-122"/>
                <a:cs typeface="Arial" panose="020B0604020202020204" pitchFamily="34" charset="0"/>
              </a:rPr>
              <a:t>即便波斯帝国已然不在，其继任者也已经频繁更迭，但波斯帝国所留下的历史影响却一直存在。无论是在当时时代下较为健全的政治制度，还是帝国遗留下来的科技技术等等，都为其继任者能够进一步向前发展奠定了重要的基础。</a:t>
            </a:r>
            <a:endParaRPr lang="zh-CN" altLang="zh-CN" sz="1200" dirty="0">
              <a:solidFill>
                <a:schemeClr val="accent2">
                  <a:lumMod val="60000"/>
                  <a:lumOff val="40000"/>
                </a:schemeClr>
              </a:solidFill>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FBD4BA9-E053-45AA-8BB9-DAE4420F8EFB}" type="slidenum">
              <a:rPr lang="zh-CN" altLang="en-US" smtClean="0"/>
              <a:t>39</a:t>
            </a:fld>
            <a:endParaRPr lang="zh-CN" altLang="en-US"/>
          </a:p>
        </p:txBody>
      </p:sp>
    </p:spTree>
    <p:extLst>
      <p:ext uri="{BB962C8B-B14F-4D97-AF65-F5344CB8AC3E}">
        <p14:creationId xmlns:p14="http://schemas.microsoft.com/office/powerpoint/2010/main" val="28760663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FBD4BA9-E053-45AA-8BB9-DAE4420F8EFB}" type="slidenum">
              <a:rPr lang="zh-CN" altLang="en-US" smtClean="0"/>
              <a:t>40</a:t>
            </a:fld>
            <a:endParaRPr lang="zh-CN" altLang="en-US"/>
          </a:p>
        </p:txBody>
      </p:sp>
    </p:spTree>
    <p:extLst>
      <p:ext uri="{BB962C8B-B14F-4D97-AF65-F5344CB8AC3E}">
        <p14:creationId xmlns:p14="http://schemas.microsoft.com/office/powerpoint/2010/main" val="14204478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这几幅图可以带领我们观看波斯帝国版图的变化过程，可以看到第一幅图中，波斯帝国还没有建立，这个时候波斯人仅仅生活在这片区域</a:t>
            </a:r>
          </a:p>
        </p:txBody>
      </p:sp>
      <p:sp>
        <p:nvSpPr>
          <p:cNvPr id="4" name="灯片编号占位符 3"/>
          <p:cNvSpPr>
            <a:spLocks noGrp="1"/>
          </p:cNvSpPr>
          <p:nvPr>
            <p:ph type="sldNum" sz="quarter" idx="5"/>
          </p:nvPr>
        </p:nvSpPr>
        <p:spPr/>
        <p:txBody>
          <a:bodyPr/>
          <a:lstStyle/>
          <a:p>
            <a:fld id="{0FBD4BA9-E053-45AA-8BB9-DAE4420F8EFB}" type="slidenum">
              <a:rPr lang="zh-CN" altLang="en-US" smtClean="0"/>
              <a:t>5</a:t>
            </a:fld>
            <a:endParaRPr lang="zh-CN" altLang="en-US"/>
          </a:p>
        </p:txBody>
      </p:sp>
    </p:spTree>
    <p:extLst>
      <p:ext uri="{BB962C8B-B14F-4D97-AF65-F5344CB8AC3E}">
        <p14:creationId xmlns:p14="http://schemas.microsoft.com/office/powerpoint/2010/main" val="19976639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Bef>
                <a:spcPts val="1100"/>
              </a:spcBef>
            </a:pPr>
            <a:r>
              <a:rPr lang="zh-CN" altLang="zh-CN" sz="2800" dirty="0">
                <a:solidFill>
                  <a:srgbClr val="333333"/>
                </a:solidFill>
                <a:effectLst/>
                <a:latin typeface="Arial" panose="020B0604020202020204" pitchFamily="34" charset="0"/>
                <a:ea typeface="宋体" panose="02010600030101010101" pitchFamily="2" charset="-122"/>
                <a:cs typeface="Arial" panose="020B0604020202020204" pitchFamily="34" charset="0"/>
              </a:rPr>
              <a:t>在波斯帝国崛起之时，西方的古希腊世界仍然处于城邦时代。古希腊各个城邦之间相互独立，各有各的行政机构，可以称得上是麻雀虽小但五脏俱全。</a:t>
            </a:r>
            <a:endParaRPr lang="zh-CN" altLang="zh-CN" sz="2800" dirty="0">
              <a:effectLst/>
              <a:latin typeface="Calibri" panose="020F0502020204030204" pitchFamily="34" charset="0"/>
              <a:ea typeface="宋体" panose="02010600030101010101" pitchFamily="2" charset="-122"/>
              <a:cs typeface="Times New Roman" panose="02020603050405020304" pitchFamily="18" charset="0"/>
            </a:endParaRPr>
          </a:p>
          <a:p>
            <a:pPr>
              <a:spcBef>
                <a:spcPts val="1100"/>
              </a:spcBef>
            </a:pPr>
            <a:r>
              <a:rPr lang="zh-CN" altLang="zh-CN" sz="2800" dirty="0">
                <a:solidFill>
                  <a:srgbClr val="333333"/>
                </a:solidFill>
                <a:effectLst/>
                <a:latin typeface="Arial" panose="020B0604020202020204" pitchFamily="34" charset="0"/>
                <a:ea typeface="宋体" panose="02010600030101010101" pitchFamily="2" charset="-122"/>
                <a:cs typeface="Arial" panose="020B0604020202020204" pitchFamily="34" charset="0"/>
              </a:rPr>
              <a:t>对于古希腊的民主制，很多人应当都不陌生。虽然该制度相对超前，但是却并不具备进一步推动古希腊各城邦向前发展的能力。原因在于，这种民主政治只适合小国寡民。一旦古希腊世界统一起来并形成一个庞大的帝国，那么民主政治也必然会随之崩解。反过来说，古希腊民主政治的存在，也成为了阻碍其走向大一统帝国的一个重要因素。</a:t>
            </a:r>
            <a:endParaRPr lang="zh-CN" altLang="zh-CN" sz="2800" dirty="0">
              <a:effectLst/>
              <a:latin typeface="Calibri" panose="020F0502020204030204" pitchFamily="34" charset="0"/>
              <a:ea typeface="宋体" panose="02010600030101010101" pitchFamily="2" charset="-122"/>
              <a:cs typeface="Times New Roman" panose="02020603050405020304" pitchFamily="18" charset="0"/>
            </a:endParaRPr>
          </a:p>
          <a:p>
            <a:pPr>
              <a:spcBef>
                <a:spcPts val="1100"/>
              </a:spcBef>
            </a:pPr>
            <a:r>
              <a:rPr lang="zh-CN" altLang="zh-CN" sz="2800" dirty="0">
                <a:solidFill>
                  <a:srgbClr val="333333"/>
                </a:solidFill>
                <a:effectLst/>
                <a:latin typeface="Arial" panose="020B0604020202020204" pitchFamily="34" charset="0"/>
                <a:ea typeface="宋体" panose="02010600030101010101" pitchFamily="2" charset="-122"/>
                <a:cs typeface="Arial" panose="020B0604020202020204" pitchFamily="34" charset="0"/>
              </a:rPr>
              <a:t>由于波斯人并未身陷古希腊那般的困境，因此在波斯人崛起后就很快建立起了一个庞大的帝国。帝国形成后，波斯国王又对各个领域进行了相对应的改革，建立起了一套能够匹配并促进帝国发展的制度。这套制度不仅被后世广为借鉴，也成为了后继者所参考的宝贵历史经验。</a:t>
            </a:r>
            <a:endParaRPr lang="zh-CN" altLang="zh-CN" sz="2800" dirty="0">
              <a:effectLst/>
              <a:latin typeface="Calibri" panose="020F0502020204030204" pitchFamily="34" charset="0"/>
              <a:ea typeface="宋体" panose="02010600030101010101" pitchFamily="2" charset="-122"/>
              <a:cs typeface="Times New Roman" panose="02020603050405020304" pitchFamily="18" charset="0"/>
            </a:endParaRPr>
          </a:p>
          <a:p>
            <a:pPr>
              <a:spcBef>
                <a:spcPts val="1800"/>
              </a:spcBef>
            </a:pPr>
            <a:r>
              <a:rPr lang="zh-CN" altLang="zh-CN" sz="2800" dirty="0">
                <a:solidFill>
                  <a:srgbClr val="333333"/>
                </a:solidFill>
                <a:effectLst/>
                <a:latin typeface="Arial" panose="020B0604020202020204" pitchFamily="34" charset="0"/>
                <a:ea typeface="宋体" panose="02010600030101010101" pitchFamily="2" charset="-122"/>
                <a:cs typeface="Arial" panose="020B0604020202020204" pitchFamily="34" charset="0"/>
              </a:rPr>
              <a:t>古希腊的民主政治虽然相对民主，但却并不利于城邦的发展。该制度较为突出的一个弊病，就是行政效率过低，这就导致各城邦常常在一些能够左右城邦命运的关键时间节点上，因众人的分歧很难调和进而错失良机等情况的出现。</a:t>
            </a:r>
            <a:endParaRPr lang="zh-CN" altLang="zh-CN" sz="2800" dirty="0">
              <a:effectLst/>
              <a:latin typeface="Calibri" panose="020F0502020204030204" pitchFamily="34" charset="0"/>
              <a:ea typeface="宋体" panose="02010600030101010101" pitchFamily="2" charset="-122"/>
              <a:cs typeface="Times New Roman" panose="02020603050405020304" pitchFamily="18" charset="0"/>
            </a:endParaRPr>
          </a:p>
          <a:p>
            <a:pPr>
              <a:spcBef>
                <a:spcPts val="1100"/>
              </a:spcBef>
            </a:pPr>
            <a:r>
              <a:rPr lang="zh-CN" altLang="zh-CN" sz="2800" dirty="0">
                <a:solidFill>
                  <a:srgbClr val="333333"/>
                </a:solidFill>
                <a:effectLst/>
                <a:latin typeface="Arial" panose="020B0604020202020204" pitchFamily="34" charset="0"/>
                <a:ea typeface="宋体" panose="02010600030101010101" pitchFamily="2" charset="-122"/>
                <a:cs typeface="Arial" panose="020B0604020202020204" pitchFamily="34" charset="0"/>
              </a:rPr>
              <a:t>反观波斯帝国，虽然君主专制制度下的波斯人所享受到的民主权力无法与古希腊人相比，但波斯国</a:t>
            </a:r>
            <a:r>
              <a:rPr lang="zh-CN" altLang="en-US" sz="2800" dirty="0">
                <a:solidFill>
                  <a:srgbClr val="333333"/>
                </a:solidFill>
                <a:effectLst/>
                <a:latin typeface="Arial" panose="020B0604020202020204" pitchFamily="34" charset="0"/>
                <a:ea typeface="宋体" panose="02010600030101010101" pitchFamily="2" charset="-122"/>
                <a:cs typeface="Arial" panose="020B0604020202020204" pitchFamily="34" charset="0"/>
              </a:rPr>
              <a:t>家</a:t>
            </a:r>
            <a:r>
              <a:rPr lang="zh-CN" altLang="zh-CN" sz="2800" dirty="0">
                <a:solidFill>
                  <a:srgbClr val="333333"/>
                </a:solidFill>
                <a:effectLst/>
                <a:latin typeface="Arial" panose="020B0604020202020204" pitchFamily="34" charset="0"/>
                <a:ea typeface="宋体" panose="02010600030101010101" pitchFamily="2" charset="-122"/>
                <a:cs typeface="Arial" panose="020B0604020202020204" pitchFamily="34" charset="0"/>
              </a:rPr>
              <a:t>机器运转的效率却远超</a:t>
            </a:r>
            <a:r>
              <a:rPr lang="zh-CN" altLang="en-US" sz="2800" dirty="0">
                <a:solidFill>
                  <a:srgbClr val="333333"/>
                </a:solidFill>
                <a:effectLst/>
                <a:latin typeface="Arial" panose="020B0604020202020204" pitchFamily="34" charset="0"/>
                <a:ea typeface="宋体" panose="02010600030101010101" pitchFamily="2" charset="-122"/>
                <a:cs typeface="Arial" panose="020B0604020202020204" pitchFamily="34" charset="0"/>
              </a:rPr>
              <a:t>前</a:t>
            </a:r>
            <a:r>
              <a:rPr lang="zh-CN" altLang="zh-CN" sz="2800" dirty="0">
                <a:solidFill>
                  <a:srgbClr val="333333"/>
                </a:solidFill>
                <a:effectLst/>
                <a:latin typeface="Arial" panose="020B0604020202020204" pitchFamily="34" charset="0"/>
                <a:ea typeface="宋体" panose="02010600030101010101" pitchFamily="2" charset="-122"/>
                <a:cs typeface="Arial" panose="020B0604020202020204" pitchFamily="34" charset="0"/>
              </a:rPr>
              <a:t>者。况且对于君主来说，波斯帝国的政治制度明显比古希腊的民主政治更加优越，因此才会被后世的封建君主所广泛借鉴。</a:t>
            </a:r>
            <a:endParaRPr lang="zh-CN" altLang="zh-CN" sz="28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FBD4BA9-E053-45AA-8BB9-DAE4420F8EFB}" type="slidenum">
              <a:rPr lang="zh-CN" altLang="en-US" smtClean="0"/>
              <a:t>11</a:t>
            </a:fld>
            <a:endParaRPr lang="zh-CN" altLang="en-US"/>
          </a:p>
        </p:txBody>
      </p:sp>
    </p:spTree>
    <p:extLst>
      <p:ext uri="{BB962C8B-B14F-4D97-AF65-F5344CB8AC3E}">
        <p14:creationId xmlns:p14="http://schemas.microsoft.com/office/powerpoint/2010/main" val="999438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dirty="0">
                <a:solidFill>
                  <a:srgbClr val="333333"/>
                </a:solidFill>
                <a:effectLst/>
                <a:latin typeface="Helvetica" panose="020B0604020202020204" pitchFamily="34" charset="0"/>
                <a:ea typeface="等线" panose="02010600030101010101" pitchFamily="2" charset="-122"/>
                <a:cs typeface="Helvetica" panose="020B0604020202020204" pitchFamily="34" charset="0"/>
              </a:rPr>
              <a:t>这个王朝统治长达四个世纪，直到阿拉伯帝国的崛起。</a:t>
            </a:r>
            <a:endParaRPr lang="zh-CN" altLang="en-US" dirty="0"/>
          </a:p>
        </p:txBody>
      </p:sp>
      <p:sp>
        <p:nvSpPr>
          <p:cNvPr id="4" name="灯片编号占位符 3"/>
          <p:cNvSpPr>
            <a:spLocks noGrp="1"/>
          </p:cNvSpPr>
          <p:nvPr>
            <p:ph type="sldNum" sz="quarter" idx="5"/>
          </p:nvPr>
        </p:nvSpPr>
        <p:spPr/>
        <p:txBody>
          <a:bodyPr/>
          <a:lstStyle/>
          <a:p>
            <a:fld id="{0FBD4BA9-E053-45AA-8BB9-DAE4420F8EFB}" type="slidenum">
              <a:rPr lang="zh-CN" altLang="en-US" smtClean="0"/>
              <a:t>13</a:t>
            </a:fld>
            <a:endParaRPr lang="zh-CN" altLang="en-US"/>
          </a:p>
        </p:txBody>
      </p:sp>
    </p:spTree>
    <p:extLst>
      <p:ext uri="{BB962C8B-B14F-4D97-AF65-F5344CB8AC3E}">
        <p14:creationId xmlns:p14="http://schemas.microsoft.com/office/powerpoint/2010/main" val="42461020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solidFill>
                  <a:srgbClr val="333333"/>
                </a:solidFill>
                <a:effectLst/>
                <a:latin typeface="Helvetica" panose="020B0604020202020204" pitchFamily="34" charset="0"/>
                <a:ea typeface="等线" panose="02010600030101010101" pitchFamily="2" charset="-122"/>
                <a:cs typeface="Helvetica" panose="020B0604020202020204" pitchFamily="34" charset="0"/>
              </a:rPr>
              <a:t>在两本书中都提到</a:t>
            </a:r>
            <a:r>
              <a:rPr lang="zh-CN" altLang="zh-CN" sz="1800" kern="100" dirty="0">
                <a:solidFill>
                  <a:srgbClr val="333333"/>
                </a:solidFill>
                <a:effectLst/>
                <a:latin typeface="Helvetica" panose="020B0604020202020204" pitchFamily="34" charset="0"/>
                <a:ea typeface="等线" panose="02010600030101010101" pitchFamily="2" charset="-122"/>
                <a:cs typeface="Helvetica" panose="020B0604020202020204" pitchFamily="34" charset="0"/>
              </a:rPr>
              <a:t>阿尔达希尔</a:t>
            </a:r>
            <a:r>
              <a:rPr lang="zh-CN" altLang="en-US" sz="1800" kern="100" dirty="0">
                <a:solidFill>
                  <a:srgbClr val="333333"/>
                </a:solidFill>
                <a:effectLst/>
                <a:latin typeface="Helvetica" panose="020B0604020202020204" pitchFamily="34" charset="0"/>
                <a:ea typeface="等线" panose="02010600030101010101" pitchFamily="2" charset="-122"/>
                <a:cs typeface="Helvetica" panose="020B0604020202020204" pitchFamily="34" charset="0"/>
              </a:rPr>
              <a:t>有</a:t>
            </a:r>
            <a:r>
              <a:rPr lang="zh-CN" altLang="zh-CN" sz="1800" kern="100" dirty="0">
                <a:solidFill>
                  <a:srgbClr val="333333"/>
                </a:solidFill>
                <a:effectLst/>
                <a:latin typeface="Helvetica" panose="020B0604020202020204" pitchFamily="34" charset="0"/>
                <a:ea typeface="等线" panose="02010600030101010101" pitchFamily="2" charset="-122"/>
                <a:cs typeface="Helvetica" panose="020B0604020202020204" pitchFamily="34" charset="0"/>
              </a:rPr>
              <a:t>古波斯王室的血统</a:t>
            </a:r>
            <a:endParaRPr lang="en-US" altLang="zh-CN" sz="1800" kern="100" dirty="0">
              <a:solidFill>
                <a:srgbClr val="333333"/>
              </a:solidFill>
              <a:effectLst/>
              <a:latin typeface="Helvetica" panose="020B0604020202020204" pitchFamily="34" charset="0"/>
              <a:ea typeface="等线" panose="02010600030101010101" pitchFamily="2" charset="-122"/>
              <a:cs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solidFill>
                  <a:srgbClr val="333333"/>
                </a:solidFill>
                <a:effectLst/>
                <a:latin typeface="Helvetica" panose="020B0604020202020204" pitchFamily="34" charset="0"/>
                <a:ea typeface="等线" panose="02010600030101010101" pitchFamily="2" charset="-122"/>
                <a:cs typeface="Helvetica" panose="020B0604020202020204" pitchFamily="34" charset="0"/>
              </a:rPr>
              <a:t>旁边两幅图就是两本书的书影</a:t>
            </a:r>
            <a:endParaRPr lang="en-US" altLang="zh-CN" sz="1800" kern="100" dirty="0">
              <a:solidFill>
                <a:srgbClr val="333333"/>
              </a:solidFill>
              <a:effectLst/>
              <a:latin typeface="Helvetica" panose="020B0604020202020204" pitchFamily="34" charset="0"/>
              <a:ea typeface="等线" panose="02010600030101010101" pitchFamily="2" charset="-122"/>
              <a:cs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00" dirty="0">
              <a:solidFill>
                <a:srgbClr val="333333"/>
              </a:solidFill>
              <a:effectLst/>
              <a:latin typeface="Helvetica" panose="020B0604020202020204" pitchFamily="34" charset="0"/>
              <a:ea typeface="等线" panose="02010600030101010101" pitchFamily="2" charset="-122"/>
              <a:cs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solidFill>
                  <a:srgbClr val="333333"/>
                </a:solidFill>
                <a:effectLst/>
                <a:latin typeface="Helvetica" panose="020B0604020202020204" pitchFamily="34" charset="0"/>
                <a:ea typeface="等线" panose="02010600030101010101" pitchFamily="2" charset="-122"/>
                <a:cs typeface="Helvetica" panose="020B0604020202020204" pitchFamily="34" charset="0"/>
              </a:rPr>
              <a:t>在泰白利《先知们和帝王们的历史》中阿尔达希尔的父亲是巴贝克，巴贝克的父亲是萨珊。萨珊是斯塔赫尔城安那希塔神庙的祭司，娶巴兹加王朝公主为妻，生巴贝克。巴贝克起初袭父职，</a:t>
            </a:r>
            <a:r>
              <a:rPr lang="en-US" altLang="zh-CN" sz="1800" kern="100" dirty="0">
                <a:solidFill>
                  <a:srgbClr val="333333"/>
                </a:solidFill>
                <a:effectLst/>
                <a:latin typeface="Helvetica" panose="020B0604020202020204" pitchFamily="34" charset="0"/>
                <a:ea typeface="等线" panose="02010600030101010101" pitchFamily="2" charset="-122"/>
                <a:cs typeface="Times New Roman" panose="02020603050405020304" pitchFamily="18" charset="0"/>
              </a:rPr>
              <a:t>208</a:t>
            </a:r>
            <a:r>
              <a:rPr lang="zh-CN" altLang="zh-CN" sz="1800" kern="100" dirty="0">
                <a:solidFill>
                  <a:srgbClr val="333333"/>
                </a:solidFill>
                <a:effectLst/>
                <a:latin typeface="Helvetica" panose="020B0604020202020204" pitchFamily="34" charset="0"/>
                <a:ea typeface="等线" panose="02010600030101010101" pitchFamily="2" charset="-122"/>
                <a:cs typeface="Helvetica" panose="020B0604020202020204" pitchFamily="34" charset="0"/>
              </a:rPr>
              <a:t>年成为当地的小王公，萨珊波斯便以此年为王朝起始之年。费多西《列王纪》中记载巴贝克为当地小王公，他听说牧奴萨珊有古波斯王室的血统，便将女儿嫁给他，并赐他精美的宫殿和大量财产，萨珊和巴贝克之女生阿尔达希尔之后，萨珊便无踪迹，巴贝克依袄教习俗收阿尔达希尔为养子，并利用安息王朝末年的动乱扩张势力，统一波斯大部分地区。</a:t>
            </a:r>
            <a:r>
              <a:rPr lang="en-US" altLang="zh-CN" sz="1800" kern="100" dirty="0">
                <a:solidFill>
                  <a:srgbClr val="333333"/>
                </a:solidFill>
                <a:effectLst/>
                <a:latin typeface="Helvetica" panose="020B0604020202020204" pitchFamily="34" charset="0"/>
                <a:ea typeface="等线" panose="02010600030101010101" pitchFamily="2" charset="-122"/>
                <a:cs typeface="Times New Roman" panose="02020603050405020304" pitchFamily="18" charset="0"/>
              </a:rPr>
              <a:t>226</a:t>
            </a:r>
            <a:r>
              <a:rPr lang="zh-CN" altLang="zh-CN" sz="1800" kern="100" dirty="0">
                <a:solidFill>
                  <a:srgbClr val="333333"/>
                </a:solidFill>
                <a:effectLst/>
                <a:latin typeface="Helvetica" panose="020B0604020202020204" pitchFamily="34" charset="0"/>
                <a:ea typeface="等线" panose="02010600030101010101" pitchFamily="2" charset="-122"/>
                <a:cs typeface="Helvetica" panose="020B0604020202020204" pitchFamily="34" charset="0"/>
              </a:rPr>
              <a:t>年，阿尔达希尔继承这一切并登上王位。</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FBD4BA9-E053-45AA-8BB9-DAE4420F8EFB}" type="slidenum">
              <a:rPr lang="zh-CN" altLang="en-US" smtClean="0"/>
              <a:t>14</a:t>
            </a:fld>
            <a:endParaRPr lang="zh-CN" altLang="en-US"/>
          </a:p>
        </p:txBody>
      </p:sp>
    </p:spTree>
    <p:extLst>
      <p:ext uri="{BB962C8B-B14F-4D97-AF65-F5344CB8AC3E}">
        <p14:creationId xmlns:p14="http://schemas.microsoft.com/office/powerpoint/2010/main" val="12667663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kern="100" dirty="0">
                <a:solidFill>
                  <a:srgbClr val="EBDECD"/>
                </a:solidFill>
                <a:effectLst>
                  <a:outerShdw blurRad="38100" dist="38100" dir="2700000" algn="tl">
                    <a:srgbClr val="000000">
                      <a:alpha val="43137"/>
                    </a:srgbClr>
                  </a:outerShdw>
                </a:effectLst>
                <a:latin typeface="Helvetica" panose="020B0604020202020204" pitchFamily="34" charset="0"/>
                <a:ea typeface="QIJIFALLBACK" panose="02000509000000000000" pitchFamily="49" charset="-120"/>
                <a:cs typeface="Helvetica" panose="020B0604020202020204" pitchFamily="34" charset="0"/>
              </a:rPr>
              <a:t>（先读这个）</a:t>
            </a:r>
            <a:r>
              <a:rPr lang="zh-CN" altLang="zh-CN" kern="100" dirty="0">
                <a:solidFill>
                  <a:srgbClr val="EBDECD"/>
                </a:solidFill>
                <a:effectLst>
                  <a:outerShdw blurRad="38100" dist="38100" dir="2700000" algn="tl">
                    <a:srgbClr val="000000">
                      <a:alpha val="43137"/>
                    </a:srgbClr>
                  </a:outerShdw>
                </a:effectLst>
                <a:latin typeface="Helvetica" panose="020B0604020202020204" pitchFamily="34" charset="0"/>
                <a:ea typeface="QIJIFALLBACK" panose="02000509000000000000" pitchFamily="49" charset="-120"/>
                <a:cs typeface="Helvetica" panose="020B0604020202020204" pitchFamily="34" charset="0"/>
              </a:rPr>
              <a:t>在萨珊王朝立国的传说中，总是极力把创始者与古代波斯贵族拉上血缘关系，这可能是为了提高阿尔达希尔的出身和地位而编造的故事。</a:t>
            </a:r>
            <a:endParaRPr lang="en-US" altLang="zh-CN" kern="100" dirty="0">
              <a:solidFill>
                <a:srgbClr val="EBDECD"/>
              </a:solidFill>
              <a:effectLst>
                <a:outerShdw blurRad="38100" dist="38100" dir="2700000" algn="tl">
                  <a:srgbClr val="000000">
                    <a:alpha val="43137"/>
                  </a:srgbClr>
                </a:outerShdw>
              </a:effectLst>
              <a:latin typeface="Helvetica" panose="020B0604020202020204" pitchFamily="34" charset="0"/>
              <a:ea typeface="QIJIFALLBACK" panose="02000509000000000000" pitchFamily="49" charset="-120"/>
              <a:cs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kern="100" dirty="0">
              <a:solidFill>
                <a:srgbClr val="EBDECD"/>
              </a:solidFill>
              <a:effectLst>
                <a:outerShdw blurRad="38100" dist="38100" dir="2700000" algn="tl">
                  <a:srgbClr val="000000">
                    <a:alpha val="43137"/>
                  </a:srgbClr>
                </a:outerShdw>
              </a:effectLst>
              <a:latin typeface="Helvetica" panose="020B0604020202020204" pitchFamily="34" charset="0"/>
              <a:ea typeface="QIJIFALLBACK" panose="02000509000000000000" pitchFamily="49" charset="-120"/>
              <a:cs typeface="Helvetica"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kern="100" dirty="0">
                <a:solidFill>
                  <a:srgbClr val="EBDECD"/>
                </a:solidFill>
                <a:effectLst>
                  <a:outerShdw blurRad="38100" dist="38100" dir="2700000" algn="tl">
                    <a:srgbClr val="000000">
                      <a:alpha val="43137"/>
                    </a:srgbClr>
                  </a:outerShdw>
                </a:effectLst>
                <a:latin typeface="Helvetica" panose="020B0604020202020204" pitchFamily="34" charset="0"/>
                <a:ea typeface="QIJIFALLBACK" panose="02000509000000000000" pitchFamily="49" charset="-120"/>
                <a:cs typeface="Helvetica" panose="020B0604020202020204" pitchFamily="34" charset="0"/>
              </a:rPr>
              <a:t>这就是列王纪的中译本，</a:t>
            </a:r>
            <a:r>
              <a:rPr lang="zh-CN" altLang="zh-CN" kern="100" dirty="0">
                <a:solidFill>
                  <a:srgbClr val="EBDECD"/>
                </a:solidFill>
                <a:effectLst>
                  <a:outerShdw blurRad="38100" dist="38100" dir="2700000" algn="tl">
                    <a:srgbClr val="000000">
                      <a:alpha val="43137"/>
                    </a:srgbClr>
                  </a:outerShdw>
                </a:effectLst>
                <a:latin typeface="Helvetica" panose="020B0604020202020204" pitchFamily="34" charset="0"/>
                <a:ea typeface="QIJIFALLBACK" panose="02000509000000000000" pitchFamily="49" charset="-120"/>
                <a:cs typeface="Helvetica" panose="020B0604020202020204" pitchFamily="34" charset="0"/>
              </a:rPr>
              <a:t>据</a:t>
            </a:r>
            <a:r>
              <a:rPr lang="zh-CN" altLang="en-US" kern="100" dirty="0">
                <a:solidFill>
                  <a:srgbClr val="EBDECD"/>
                </a:solidFill>
                <a:effectLst>
                  <a:outerShdw blurRad="38100" dist="38100" dir="2700000" algn="tl">
                    <a:srgbClr val="000000">
                      <a:alpha val="43137"/>
                    </a:srgbClr>
                  </a:outerShdw>
                </a:effectLst>
                <a:latin typeface="Helvetica" panose="020B0604020202020204" pitchFamily="34" charset="0"/>
                <a:ea typeface="QIJIFALLBACK" panose="02000509000000000000" pitchFamily="49" charset="-120"/>
                <a:cs typeface="Helvetica" panose="020B0604020202020204" pitchFamily="34" charset="0"/>
              </a:rPr>
              <a:t>它</a:t>
            </a:r>
            <a:r>
              <a:rPr lang="zh-CN" altLang="zh-CN" kern="100" dirty="0">
                <a:solidFill>
                  <a:srgbClr val="EBDECD"/>
                </a:solidFill>
                <a:effectLst>
                  <a:outerShdw blurRad="38100" dist="38100" dir="2700000" algn="tl">
                    <a:srgbClr val="000000">
                      <a:alpha val="43137"/>
                    </a:srgbClr>
                  </a:outerShdw>
                </a:effectLst>
                <a:latin typeface="Helvetica" panose="020B0604020202020204" pitchFamily="34" charset="0"/>
                <a:ea typeface="QIJIFALLBACK" panose="02000509000000000000" pitchFamily="49" charset="-120"/>
                <a:cs typeface="Helvetica" panose="020B0604020202020204" pitchFamily="34" charset="0"/>
              </a:rPr>
              <a:t>讲，萨珊是这个王朝的始祖，此人又是古波斯阿赫门王朝的后裔，这样萨珊王朝就被认为是波斯阿赫门王朝的直接继承者。所以，中国史书称萨珊王朝为“波斯”。最早的史籍记载见于《魏书·西域传》：“波斯国，都宿</a:t>
            </a:r>
            <a:r>
              <a:rPr lang="en-US" altLang="zh-CN" kern="100" dirty="0" err="1">
                <a:solidFill>
                  <a:srgbClr val="EBDECD"/>
                </a:solidFill>
                <a:effectLst>
                  <a:outerShdw blurRad="38100" dist="38100" dir="2700000" algn="tl">
                    <a:srgbClr val="000000">
                      <a:alpha val="43137"/>
                    </a:srgbClr>
                  </a:outerShdw>
                </a:effectLst>
                <a:latin typeface="Helvetica" panose="020B0604020202020204" pitchFamily="34" charset="0"/>
                <a:ea typeface="QIJIFALLBACK" panose="02000509000000000000" pitchFamily="49" charset="-120"/>
                <a:cs typeface="Helvetica" panose="020B0604020202020204" pitchFamily="34" charset="0"/>
              </a:rPr>
              <a:t>su</a:t>
            </a:r>
            <a:r>
              <a:rPr lang="zh-CN" altLang="zh-CN" kern="100" dirty="0">
                <a:solidFill>
                  <a:srgbClr val="EBDECD"/>
                </a:solidFill>
                <a:effectLst>
                  <a:outerShdw blurRad="38100" dist="38100" dir="2700000" algn="tl">
                    <a:srgbClr val="000000">
                      <a:alpha val="43137"/>
                    </a:srgbClr>
                  </a:outerShdw>
                </a:effectLst>
                <a:latin typeface="Helvetica" panose="020B0604020202020204" pitchFamily="34" charset="0"/>
                <a:ea typeface="QIJIFALLBACK" panose="02000509000000000000" pitchFamily="49" charset="-120"/>
                <a:cs typeface="Helvetica" panose="020B0604020202020204" pitchFamily="34" charset="0"/>
              </a:rPr>
              <a:t>利城，在忸</a:t>
            </a:r>
            <a:r>
              <a:rPr lang="en-US" altLang="zh-CN" kern="100" dirty="0" err="1">
                <a:solidFill>
                  <a:srgbClr val="EBDECD"/>
                </a:solidFill>
                <a:effectLst>
                  <a:outerShdw blurRad="38100" dist="38100" dir="2700000" algn="tl">
                    <a:srgbClr val="000000">
                      <a:alpha val="43137"/>
                    </a:srgbClr>
                  </a:outerShdw>
                </a:effectLst>
                <a:latin typeface="Helvetica" panose="020B0604020202020204" pitchFamily="34" charset="0"/>
                <a:ea typeface="QIJIFALLBACK" panose="02000509000000000000" pitchFamily="49" charset="-120"/>
                <a:cs typeface="Helvetica" panose="020B0604020202020204" pitchFamily="34" charset="0"/>
              </a:rPr>
              <a:t>niu</a:t>
            </a:r>
            <a:r>
              <a:rPr lang="zh-CN" altLang="zh-CN" kern="100" dirty="0">
                <a:solidFill>
                  <a:srgbClr val="EBDECD"/>
                </a:solidFill>
                <a:effectLst>
                  <a:outerShdw blurRad="38100" dist="38100" dir="2700000" algn="tl">
                    <a:srgbClr val="000000">
                      <a:alpha val="43137"/>
                    </a:srgbClr>
                  </a:outerShdw>
                </a:effectLst>
                <a:latin typeface="Helvetica" panose="020B0604020202020204" pitchFamily="34" charset="0"/>
                <a:ea typeface="QIJIFALLBACK" panose="02000509000000000000" pitchFamily="49" charset="-120"/>
                <a:cs typeface="Helvetica" panose="020B0604020202020204" pitchFamily="34" charset="0"/>
              </a:rPr>
              <a:t>密西，取代二万四千二百八十里”</a:t>
            </a:r>
            <a:r>
              <a:rPr lang="en-US" altLang="zh-CN" kern="100" dirty="0">
                <a:solidFill>
                  <a:srgbClr val="EBDECD"/>
                </a:solidFill>
                <a:effectLst>
                  <a:outerShdw blurRad="38100" dist="38100" dir="2700000" algn="tl">
                    <a:srgbClr val="000000">
                      <a:alpha val="43137"/>
                    </a:srgbClr>
                  </a:outerShdw>
                </a:effectLst>
                <a:latin typeface="Helvetica" panose="020B0604020202020204" pitchFamily="34" charset="0"/>
                <a:ea typeface="QIJIFALLBACK" panose="02000509000000000000" pitchFamily="49" charset="-120"/>
                <a:cs typeface="Times New Roman" panose="02020603050405020304" pitchFamily="18" charset="0"/>
              </a:rPr>
              <a:t>.</a:t>
            </a:r>
            <a:r>
              <a:rPr lang="zh-CN" altLang="zh-CN" kern="100" dirty="0">
                <a:solidFill>
                  <a:srgbClr val="EBDECD"/>
                </a:solidFill>
                <a:effectLst>
                  <a:outerShdw blurRad="38100" dist="38100" dir="2700000" algn="tl">
                    <a:srgbClr val="000000">
                      <a:alpha val="43137"/>
                    </a:srgbClr>
                  </a:outerShdw>
                </a:effectLst>
                <a:latin typeface="Helvetica" panose="020B0604020202020204" pitchFamily="34" charset="0"/>
                <a:ea typeface="QIJIFALLBACK" panose="02000509000000000000" pitchFamily="49" charset="-120"/>
                <a:cs typeface="Helvetica" panose="020B0604020202020204" pitchFamily="34" charset="0"/>
              </a:rPr>
              <a:t>而宿利城，应指</a:t>
            </a:r>
            <a:r>
              <a:rPr lang="en-US" altLang="zh-CN" kern="100" dirty="0">
                <a:solidFill>
                  <a:srgbClr val="EBDECD"/>
                </a:solidFill>
                <a:effectLst>
                  <a:outerShdw blurRad="38100" dist="38100" dir="2700000" algn="tl">
                    <a:srgbClr val="000000">
                      <a:alpha val="43137"/>
                    </a:srgbClr>
                  </a:outerShdw>
                </a:effectLst>
                <a:latin typeface="Helvetica" panose="020B0604020202020204" pitchFamily="34" charset="0"/>
                <a:ea typeface="QIJIFALLBACK" panose="02000509000000000000" pitchFamily="49" charset="-120"/>
                <a:cs typeface="Times New Roman" panose="02020603050405020304" pitchFamily="18" charset="0"/>
              </a:rPr>
              <a:t>Ctesiphon </a:t>
            </a:r>
            <a:r>
              <a:rPr lang="zh-CN" altLang="en-US" kern="100" dirty="0">
                <a:solidFill>
                  <a:srgbClr val="EBDECD"/>
                </a:solidFill>
                <a:effectLst>
                  <a:outerShdw blurRad="38100" dist="38100" dir="2700000" algn="tl">
                    <a:srgbClr val="000000">
                      <a:alpha val="43137"/>
                    </a:srgbClr>
                  </a:outerShdw>
                </a:effectLst>
                <a:latin typeface="Helvetica" panose="020B0604020202020204" pitchFamily="34" charset="0"/>
                <a:ea typeface="QIJIFALLBACK" panose="02000509000000000000" pitchFamily="49" charset="-120"/>
                <a:cs typeface="Times New Roman" panose="02020603050405020304" pitchFamily="18" charset="0"/>
              </a:rPr>
              <a:t>（读踢泽风）</a:t>
            </a:r>
            <a:r>
              <a:rPr lang="zh-CN" altLang="zh-CN" kern="100" dirty="0">
                <a:solidFill>
                  <a:srgbClr val="EBDECD"/>
                </a:solidFill>
                <a:effectLst>
                  <a:outerShdw blurRad="38100" dist="38100" dir="2700000" algn="tl">
                    <a:srgbClr val="000000">
                      <a:alpha val="43137"/>
                    </a:srgbClr>
                  </a:outerShdw>
                </a:effectLst>
                <a:latin typeface="Helvetica" panose="020B0604020202020204" pitchFamily="34" charset="0"/>
                <a:ea typeface="QIJIFALLBACK" panose="02000509000000000000" pitchFamily="49" charset="-120"/>
                <a:cs typeface="Helvetica" panose="020B0604020202020204" pitchFamily="34" charset="0"/>
              </a:rPr>
              <a:t>，宿</a:t>
            </a:r>
            <a:r>
              <a:rPr lang="en-US" altLang="zh-CN" kern="100" dirty="0" err="1">
                <a:solidFill>
                  <a:srgbClr val="EBDECD"/>
                </a:solidFill>
                <a:effectLst>
                  <a:outerShdw blurRad="38100" dist="38100" dir="2700000" algn="tl">
                    <a:srgbClr val="000000">
                      <a:alpha val="43137"/>
                    </a:srgbClr>
                  </a:outerShdw>
                </a:effectLst>
                <a:latin typeface="Helvetica" panose="020B0604020202020204" pitchFamily="34" charset="0"/>
                <a:ea typeface="QIJIFALLBACK" panose="02000509000000000000" pitchFamily="49" charset="-120"/>
                <a:cs typeface="Helvetica" panose="020B0604020202020204" pitchFamily="34" charset="0"/>
              </a:rPr>
              <a:t>su</a:t>
            </a:r>
            <a:r>
              <a:rPr lang="zh-CN" altLang="zh-CN" kern="100" dirty="0">
                <a:solidFill>
                  <a:srgbClr val="EBDECD"/>
                </a:solidFill>
                <a:effectLst>
                  <a:outerShdw blurRad="38100" dist="38100" dir="2700000" algn="tl">
                    <a:srgbClr val="000000">
                      <a:alpha val="43137"/>
                    </a:srgbClr>
                  </a:outerShdw>
                </a:effectLst>
                <a:latin typeface="Helvetica" panose="020B0604020202020204" pitchFamily="34" charset="0"/>
                <a:ea typeface="QIJIFALLBACK" panose="02000509000000000000" pitchFamily="49" charset="-120"/>
                <a:cs typeface="Helvetica" panose="020B0604020202020204" pitchFamily="34" charset="0"/>
              </a:rPr>
              <a:t>利一说为之对译。宿利城应即泰西封。</a:t>
            </a:r>
            <a:endPar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FBD4BA9-E053-45AA-8BB9-DAE4420F8EFB}" type="slidenum">
              <a:rPr lang="zh-CN" altLang="en-US" smtClean="0"/>
              <a:t>15</a:t>
            </a:fld>
            <a:endParaRPr lang="zh-CN" altLang="en-US"/>
          </a:p>
        </p:txBody>
      </p:sp>
    </p:spTree>
    <p:extLst>
      <p:ext uri="{BB962C8B-B14F-4D97-AF65-F5344CB8AC3E}">
        <p14:creationId xmlns:p14="http://schemas.microsoft.com/office/powerpoint/2010/main" val="1177230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其实这里的波斯据考证应是萨珊王朝时期</a:t>
            </a:r>
          </a:p>
        </p:txBody>
      </p:sp>
      <p:sp>
        <p:nvSpPr>
          <p:cNvPr id="4" name="灯片编号占位符 3"/>
          <p:cNvSpPr>
            <a:spLocks noGrp="1"/>
          </p:cNvSpPr>
          <p:nvPr>
            <p:ph type="sldNum" sz="quarter" idx="5"/>
          </p:nvPr>
        </p:nvSpPr>
        <p:spPr/>
        <p:txBody>
          <a:bodyPr/>
          <a:lstStyle/>
          <a:p>
            <a:fld id="{0FBD4BA9-E053-45AA-8BB9-DAE4420F8EFB}" type="slidenum">
              <a:rPr lang="zh-CN" altLang="en-US" smtClean="0"/>
              <a:t>16</a:t>
            </a:fld>
            <a:endParaRPr lang="zh-CN" altLang="en-US"/>
          </a:p>
        </p:txBody>
      </p:sp>
    </p:spTree>
    <p:extLst>
      <p:ext uri="{BB962C8B-B14F-4D97-AF65-F5344CB8AC3E}">
        <p14:creationId xmlns:p14="http://schemas.microsoft.com/office/powerpoint/2010/main" val="4071816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355600" algn="l">
              <a:lnSpc>
                <a:spcPts val="1800"/>
              </a:lnSpc>
            </a:pPr>
            <a:r>
              <a:rPr lang="zh-CN" altLang="zh-CN" sz="1800" kern="100" dirty="0">
                <a:solidFill>
                  <a:srgbClr val="333333"/>
                </a:solidFill>
                <a:effectLst/>
                <a:latin typeface="Helvetica" panose="020B0604020202020204" pitchFamily="34" charset="0"/>
                <a:ea typeface="等线" panose="02010600030101010101" pitchFamily="2" charset="-122"/>
                <a:cs typeface="Helvetica" panose="020B0604020202020204" pitchFamily="34" charset="0"/>
              </a:rPr>
              <a:t>萨珊王朝建立后，对内实行中央集权统治，对外进行武力扩张。萨珊王朝继承了安息王朝的疆域，但阿尔达希尔仍然挥戈于东方，他曾进攻萨迦斯坦、古尔干、木鹿、花拉子模地区，甚至打到呼罗珊的边境。</a:t>
            </a:r>
            <a:r>
              <a:rPr lang="en-US" altLang="zh-CN" sz="1800" kern="100" dirty="0">
                <a:solidFill>
                  <a:srgbClr val="333333"/>
                </a:solidFill>
                <a:effectLst/>
                <a:latin typeface="Helvetica" panose="020B0604020202020204" pitchFamily="34" charset="0"/>
                <a:ea typeface="等线" panose="02010600030101010101" pitchFamily="2" charset="-122"/>
                <a:cs typeface="Times New Roman" panose="02020603050405020304" pitchFamily="18" charset="0"/>
              </a:rPr>
              <a:t>240</a:t>
            </a:r>
            <a:r>
              <a:rPr lang="zh-CN" altLang="zh-CN" sz="1800" kern="100" dirty="0">
                <a:solidFill>
                  <a:srgbClr val="333333"/>
                </a:solidFill>
                <a:effectLst/>
                <a:latin typeface="Helvetica" panose="020B0604020202020204" pitchFamily="34" charset="0"/>
                <a:ea typeface="等线" panose="02010600030101010101" pitchFamily="2" charset="-122"/>
                <a:cs typeface="Helvetica" panose="020B0604020202020204" pitchFamily="34" charset="0"/>
              </a:rPr>
              <a:t>年，阿尔达希尔去世，沙普尔一世即位后，继承其武力扩张政策。</a:t>
            </a:r>
            <a:r>
              <a:rPr lang="en-US" altLang="zh-CN" sz="1800" kern="100" dirty="0">
                <a:solidFill>
                  <a:srgbClr val="333333"/>
                </a:solidFill>
                <a:effectLst/>
                <a:latin typeface="Helvetica" panose="020B0604020202020204" pitchFamily="34" charset="0"/>
                <a:ea typeface="等线" panose="02010600030101010101" pitchFamily="2" charset="-122"/>
                <a:cs typeface="Times New Roman" panose="02020603050405020304" pitchFamily="18" charset="0"/>
              </a:rPr>
              <a:t>253</a:t>
            </a:r>
            <a:r>
              <a:rPr lang="zh-CN" altLang="zh-CN" sz="1800" kern="100" dirty="0">
                <a:solidFill>
                  <a:srgbClr val="333333"/>
                </a:solidFill>
                <a:effectLst/>
                <a:latin typeface="Helvetica" panose="020B0604020202020204" pitchFamily="34" charset="0"/>
                <a:ea typeface="等线" panose="02010600030101010101" pitchFamily="2" charset="-122"/>
                <a:cs typeface="Helvetica" panose="020B0604020202020204" pitchFamily="34" charset="0"/>
              </a:rPr>
              <a:t>一</a:t>
            </a:r>
            <a:r>
              <a:rPr lang="en-US" altLang="zh-CN" sz="1800" kern="100" dirty="0">
                <a:solidFill>
                  <a:srgbClr val="333333"/>
                </a:solidFill>
                <a:effectLst/>
                <a:latin typeface="Helvetica" panose="020B0604020202020204" pitchFamily="34" charset="0"/>
                <a:ea typeface="等线" panose="02010600030101010101" pitchFamily="2" charset="-122"/>
                <a:cs typeface="Times New Roman" panose="02020603050405020304" pitchFamily="18" charset="0"/>
              </a:rPr>
              <a:t>254</a:t>
            </a:r>
            <a:r>
              <a:rPr lang="zh-CN" altLang="zh-CN" sz="1800" kern="100" dirty="0">
                <a:solidFill>
                  <a:srgbClr val="333333"/>
                </a:solidFill>
                <a:effectLst/>
                <a:latin typeface="Helvetica" panose="020B0604020202020204" pitchFamily="34" charset="0"/>
                <a:ea typeface="等线" panose="02010600030101010101" pitchFamily="2" charset="-122"/>
                <a:cs typeface="Helvetica" panose="020B0604020202020204" pitchFamily="34" charset="0"/>
              </a:rPr>
              <a:t>年，沙普尔一世侵占叙利亚，当时他的精力主要在罗马。此后，萨理王朝在沙普尔二世在位时</a:t>
            </a:r>
            <a:r>
              <a:rPr lang="en-US" altLang="zh-CN" sz="1800" kern="100" dirty="0">
                <a:solidFill>
                  <a:srgbClr val="333333"/>
                </a:solidFill>
                <a:effectLst/>
                <a:latin typeface="Helvetica" panose="020B0604020202020204" pitchFamily="34" charset="0"/>
                <a:ea typeface="等线" panose="02010600030101010101" pitchFamily="2" charset="-122"/>
                <a:cs typeface="Times New Roman" panose="02020603050405020304" pitchFamily="18" charset="0"/>
              </a:rPr>
              <a:t>(310</a:t>
            </a:r>
            <a:r>
              <a:rPr lang="zh-CN" altLang="zh-CN" sz="1800" kern="100" dirty="0">
                <a:solidFill>
                  <a:srgbClr val="333333"/>
                </a:solidFill>
                <a:effectLst/>
                <a:latin typeface="Helvetica" panose="020B0604020202020204" pitchFamily="34" charset="0"/>
                <a:ea typeface="等线" panose="02010600030101010101" pitchFamily="2" charset="-122"/>
                <a:cs typeface="Helvetica" panose="020B0604020202020204" pitchFamily="34" charset="0"/>
              </a:rPr>
              <a:t>一</a:t>
            </a:r>
            <a:r>
              <a:rPr lang="en-US" altLang="zh-CN" sz="1800" kern="100" dirty="0">
                <a:solidFill>
                  <a:srgbClr val="333333"/>
                </a:solidFill>
                <a:effectLst/>
                <a:latin typeface="Helvetica" panose="020B0604020202020204" pitchFamily="34" charset="0"/>
                <a:ea typeface="等线" panose="02010600030101010101" pitchFamily="2" charset="-122"/>
                <a:cs typeface="Times New Roman" panose="02020603050405020304" pitchFamily="18" charset="0"/>
              </a:rPr>
              <a:t>370</a:t>
            </a:r>
            <a:r>
              <a:rPr lang="zh-CN" altLang="zh-CN" sz="1800" kern="100" dirty="0">
                <a:solidFill>
                  <a:srgbClr val="333333"/>
                </a:solidFill>
                <a:effectLst/>
                <a:latin typeface="Helvetica" panose="020B0604020202020204" pitchFamily="34" charset="0"/>
                <a:ea typeface="等线" panose="02010600030101010101" pitchFamily="2" charset="-122"/>
                <a:cs typeface="Helvetica" panose="020B0604020202020204" pitchFamily="34" charset="0"/>
              </a:rPr>
              <a:t>年</a:t>
            </a:r>
            <a:r>
              <a:rPr lang="en-US" altLang="zh-CN" sz="1800" kern="100" dirty="0">
                <a:solidFill>
                  <a:srgbClr val="333333"/>
                </a:solidFill>
                <a:effectLst/>
                <a:latin typeface="Helvetica" panose="020B0604020202020204" pitchFamily="34" charset="0"/>
                <a:ea typeface="等线" panose="02010600030101010101" pitchFamily="2" charset="-122"/>
                <a:cs typeface="Times New Roman" panose="02020603050405020304" pitchFamily="18" charset="0"/>
              </a:rPr>
              <a:t>)</a:t>
            </a:r>
            <a:r>
              <a:rPr lang="zh-CN" altLang="zh-CN" sz="1800" kern="100" dirty="0">
                <a:solidFill>
                  <a:srgbClr val="333333"/>
                </a:solidFill>
                <a:effectLst/>
                <a:latin typeface="Helvetica" panose="020B0604020202020204" pitchFamily="34" charset="0"/>
                <a:ea typeface="等线" panose="02010600030101010101" pitchFamily="2" charset="-122"/>
                <a:cs typeface="Helvetica" panose="020B0604020202020204" pitchFamily="34" charset="0"/>
              </a:rPr>
              <a:t>对东方进行战争，于</a:t>
            </a:r>
            <a:r>
              <a:rPr lang="en-US" altLang="zh-CN" sz="1800" kern="100" dirty="0">
                <a:solidFill>
                  <a:srgbClr val="333333"/>
                </a:solidFill>
                <a:effectLst/>
                <a:latin typeface="Helvetica" panose="020B0604020202020204" pitchFamily="34" charset="0"/>
                <a:ea typeface="等线" panose="02010600030101010101" pitchFamily="2" charset="-122"/>
                <a:cs typeface="Times New Roman" panose="02020603050405020304" pitchFamily="18" charset="0"/>
              </a:rPr>
              <a:t>369</a:t>
            </a:r>
            <a:r>
              <a:rPr lang="zh-CN" altLang="zh-CN" sz="1800" kern="100" dirty="0">
                <a:solidFill>
                  <a:srgbClr val="333333"/>
                </a:solidFill>
                <a:effectLst/>
                <a:latin typeface="Helvetica" panose="020B0604020202020204" pitchFamily="34" charset="0"/>
                <a:ea typeface="等线" panose="02010600030101010101" pitchFamily="2" charset="-122"/>
                <a:cs typeface="Helvetica" panose="020B0604020202020204" pitchFamily="34" charset="0"/>
              </a:rPr>
              <a:t>年取得对巴克特里亚的胜利。</a:t>
            </a:r>
            <a:r>
              <a:rPr lang="en-US" altLang="zh-CN" sz="1800" kern="100" dirty="0">
                <a:solidFill>
                  <a:srgbClr val="333333"/>
                </a:solidFill>
                <a:effectLst/>
                <a:latin typeface="Helvetica" panose="020B0604020202020204" pitchFamily="34" charset="0"/>
                <a:ea typeface="等线" panose="02010600030101010101" pitchFamily="2" charset="-122"/>
                <a:cs typeface="Times New Roman" panose="02020603050405020304" pitchFamily="18" charset="0"/>
              </a:rPr>
              <a:t>374</a:t>
            </a:r>
            <a:r>
              <a:rPr lang="zh-CN" altLang="zh-CN" sz="1800" kern="100" dirty="0">
                <a:solidFill>
                  <a:srgbClr val="333333"/>
                </a:solidFill>
                <a:effectLst/>
                <a:latin typeface="Helvetica" panose="020B0604020202020204" pitchFamily="34" charset="0"/>
                <a:ea typeface="等线" panose="02010600030101010101" pitchFamily="2" charset="-122"/>
                <a:cs typeface="Helvetica" panose="020B0604020202020204" pitchFamily="34" charset="0"/>
              </a:rPr>
              <a:t>年（或</a:t>
            </a:r>
            <a:r>
              <a:rPr lang="en-US" altLang="zh-CN" sz="1800" kern="100" dirty="0">
                <a:solidFill>
                  <a:srgbClr val="333333"/>
                </a:solidFill>
                <a:effectLst/>
                <a:latin typeface="Helvetica" panose="020B0604020202020204" pitchFamily="34" charset="0"/>
                <a:ea typeface="等线" panose="02010600030101010101" pitchFamily="2" charset="-122"/>
                <a:cs typeface="Times New Roman" panose="02020603050405020304" pitchFamily="18" charset="0"/>
              </a:rPr>
              <a:t>375</a:t>
            </a:r>
            <a:r>
              <a:rPr lang="zh-CN" altLang="zh-CN" sz="1800" kern="100" dirty="0">
                <a:solidFill>
                  <a:srgbClr val="333333"/>
                </a:solidFill>
                <a:effectLst/>
                <a:latin typeface="Helvetica" panose="020B0604020202020204" pitchFamily="34" charset="0"/>
                <a:ea typeface="等线" panose="02010600030101010101" pitchFamily="2" charset="-122"/>
                <a:cs typeface="Helvetica" panose="020B0604020202020204" pitchFamily="34" charset="0"/>
              </a:rPr>
              <a:t>年）贵霜和嚈哒合作打败了沙普尔二世。这两次战争，可以从卡拉特佩石窟发现的公元</a:t>
            </a:r>
            <a:r>
              <a:rPr lang="en-US" altLang="zh-CN" sz="1800" kern="100" dirty="0">
                <a:solidFill>
                  <a:srgbClr val="333333"/>
                </a:solidFill>
                <a:effectLst/>
                <a:latin typeface="Helvetica" panose="020B0604020202020204" pitchFamily="34" charset="0"/>
                <a:ea typeface="等线" panose="02010600030101010101" pitchFamily="2" charset="-122"/>
                <a:cs typeface="Times New Roman" panose="02020603050405020304" pitchFamily="18" charset="0"/>
              </a:rPr>
              <a:t>639</a:t>
            </a:r>
            <a:r>
              <a:rPr lang="zh-CN" altLang="zh-CN" sz="1800" kern="100" dirty="0">
                <a:solidFill>
                  <a:srgbClr val="333333"/>
                </a:solidFill>
                <a:effectLst/>
                <a:latin typeface="Helvetica" panose="020B0604020202020204" pitchFamily="34" charset="0"/>
                <a:ea typeface="等线" panose="02010600030101010101" pitchFamily="2" charset="-122"/>
                <a:cs typeface="Helvetica" panose="020B0604020202020204" pitchFamily="34" charset="0"/>
              </a:rPr>
              <a:t>年萨珊王朝铭文得到证明。在沙普尔二世的智力与对外扩张下，萨珊波斯帝国势力得到大幅提高，但长期战争也损耗了这个国家的国力。</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55600" algn="l">
              <a:lnSpc>
                <a:spcPts val="1800"/>
              </a:lnSpc>
            </a:pPr>
            <a:r>
              <a:rPr lang="zh-CN" altLang="zh-CN" sz="1800" kern="100" dirty="0">
                <a:solidFill>
                  <a:srgbClr val="333333"/>
                </a:solidFill>
                <a:effectLst/>
                <a:latin typeface="Helvetica" panose="020B0604020202020204" pitchFamily="34" charset="0"/>
                <a:ea typeface="等线" panose="02010600030101010101" pitchFamily="2" charset="-122"/>
                <a:cs typeface="Helvetica" panose="020B0604020202020204" pitchFamily="34" charset="0"/>
              </a:rPr>
              <a:t>直到五世纪，萨珊王朝在国王巴赫兰五世</a:t>
            </a:r>
            <a:r>
              <a:rPr lang="en-US" altLang="zh-CN" sz="1800" kern="100" dirty="0">
                <a:solidFill>
                  <a:srgbClr val="333333"/>
                </a:solidFill>
                <a:effectLst/>
                <a:latin typeface="Helvetica" panose="020B0604020202020204" pitchFamily="34" charset="0"/>
                <a:ea typeface="等线" panose="02010600030101010101" pitchFamily="2" charset="-122"/>
                <a:cs typeface="Times New Roman" panose="02020603050405020304" pitchFamily="18" charset="0"/>
              </a:rPr>
              <a:t>(420438</a:t>
            </a:r>
            <a:r>
              <a:rPr lang="zh-CN" altLang="zh-CN" sz="1800" kern="100" dirty="0">
                <a:solidFill>
                  <a:srgbClr val="333333"/>
                </a:solidFill>
                <a:effectLst/>
                <a:latin typeface="Helvetica" panose="020B0604020202020204" pitchFamily="34" charset="0"/>
                <a:ea typeface="等线" panose="02010600030101010101" pitchFamily="2" charset="-122"/>
                <a:cs typeface="Helvetica" panose="020B0604020202020204" pitchFamily="34" charset="0"/>
              </a:rPr>
              <a:t>年在位</a:t>
            </a:r>
            <a:r>
              <a:rPr lang="en-US" altLang="zh-CN" sz="1800" kern="100" dirty="0">
                <a:solidFill>
                  <a:srgbClr val="333333"/>
                </a:solidFill>
                <a:effectLst/>
                <a:latin typeface="Helvetica" panose="020B0604020202020204" pitchFamily="34" charset="0"/>
                <a:ea typeface="等线" panose="02010600030101010101" pitchFamily="2" charset="-122"/>
                <a:cs typeface="Times New Roman" panose="02020603050405020304" pitchFamily="18" charset="0"/>
              </a:rPr>
              <a:t>)</a:t>
            </a:r>
            <a:r>
              <a:rPr lang="zh-CN" altLang="zh-CN" sz="1800" kern="100" dirty="0">
                <a:solidFill>
                  <a:srgbClr val="333333"/>
                </a:solidFill>
                <a:effectLst/>
                <a:latin typeface="Helvetica" panose="020B0604020202020204" pitchFamily="34" charset="0"/>
                <a:ea typeface="等线" panose="02010600030101010101" pitchFamily="2" charset="-122"/>
                <a:cs typeface="Helvetica" panose="020B0604020202020204" pitchFamily="34" charset="0"/>
              </a:rPr>
              <a:t>统治下发展成为亚洲西部的一个大帝国，这一时期成为萨珊波斯帝国的极盛期。其版图包活今伊朗、伊拉克、阿富汗、亚美尼亚和格鲁吉亚，甚至曾到达阿拉伯半岛南部，并古领也门。</a:t>
            </a:r>
            <a:r>
              <a:rPr lang="en-US" altLang="zh-CN" sz="1800" kern="100" dirty="0">
                <a:solidFill>
                  <a:srgbClr val="333333"/>
                </a:solidFill>
                <a:effectLst/>
                <a:latin typeface="Helvetica" panose="020B0604020202020204" pitchFamily="34" charset="0"/>
                <a:ea typeface="等线" panose="02010600030101010101" pitchFamily="2" charset="-122"/>
                <a:cs typeface="Times New Roman" panose="02020603050405020304" pitchFamily="18" charset="0"/>
              </a:rPr>
              <a:t>”</a:t>
            </a:r>
            <a:r>
              <a:rPr lang="zh-CN" altLang="zh-CN" sz="1800" kern="100" dirty="0">
                <a:solidFill>
                  <a:srgbClr val="333333"/>
                </a:solidFill>
                <a:effectLst/>
                <a:latin typeface="Helvetica" panose="020B0604020202020204" pitchFamily="34" charset="0"/>
                <a:ea typeface="等线" panose="02010600030101010101" pitchFamily="2" charset="-122"/>
                <a:cs typeface="Helvetica" panose="020B0604020202020204" pitchFamily="34" charset="0"/>
              </a:rPr>
              <a:t>巴赫兰五世在莫夫地区对库斯梅汗战役中打败了五世纪前期崛起的嚈哒，并杀其王。其子耶斯提泽德</a:t>
            </a:r>
            <a:r>
              <a:rPr lang="en-US" altLang="zh-CN" sz="1800" kern="100" dirty="0">
                <a:solidFill>
                  <a:srgbClr val="333333"/>
                </a:solidFill>
                <a:effectLst/>
                <a:latin typeface="Segoe UI Symbol" panose="020B0502040204020203" pitchFamily="34" charset="0"/>
                <a:ea typeface="等线" panose="02010600030101010101" pitchFamily="2" charset="-122"/>
                <a:cs typeface="Segoe UI Symbol" panose="020B0502040204020203" pitchFamily="34" charset="0"/>
              </a:rPr>
              <a:t>☐</a:t>
            </a:r>
            <a:r>
              <a:rPr lang="zh-CN" altLang="zh-CN" sz="1800" kern="100" dirty="0">
                <a:solidFill>
                  <a:srgbClr val="333333"/>
                </a:solidFill>
                <a:effectLst/>
                <a:latin typeface="Helvetica" panose="020B0604020202020204" pitchFamily="34" charset="0"/>
                <a:ea typeface="等线" panose="02010600030101010101" pitchFamily="2" charset="-122"/>
                <a:cs typeface="Helvetica" panose="020B0604020202020204" pitchFamily="34" charset="0"/>
              </a:rPr>
              <a:t>世</a:t>
            </a:r>
            <a:r>
              <a:rPr lang="en-US" altLang="zh-CN" sz="1800" kern="100" dirty="0">
                <a:solidFill>
                  <a:srgbClr val="333333"/>
                </a:solidFill>
                <a:effectLst/>
                <a:latin typeface="Helvetica" panose="020B0604020202020204" pitchFamily="34" charset="0"/>
                <a:ea typeface="等线" panose="02010600030101010101" pitchFamily="2" charset="-122"/>
                <a:cs typeface="Times New Roman" panose="02020603050405020304" pitchFamily="18" charset="0"/>
              </a:rPr>
              <a:t>(438457</a:t>
            </a:r>
            <a:r>
              <a:rPr lang="zh-CN" altLang="zh-CN" sz="1800" kern="100" dirty="0">
                <a:solidFill>
                  <a:srgbClr val="333333"/>
                </a:solidFill>
                <a:effectLst/>
                <a:latin typeface="Helvetica" panose="020B0604020202020204" pitchFamily="34" charset="0"/>
                <a:ea typeface="等线" panose="02010600030101010101" pitchFamily="2" charset="-122"/>
                <a:cs typeface="Helvetica" panose="020B0604020202020204" pitchFamily="34" charset="0"/>
              </a:rPr>
              <a:t>年在位</a:t>
            </a:r>
            <a:r>
              <a:rPr lang="en-US" altLang="zh-CN" sz="1800" kern="100" dirty="0">
                <a:solidFill>
                  <a:srgbClr val="333333"/>
                </a:solidFill>
                <a:effectLst/>
                <a:latin typeface="Helvetica" panose="020B0604020202020204" pitchFamily="34" charset="0"/>
                <a:ea typeface="等线" panose="02010600030101010101" pitchFamily="2" charset="-122"/>
                <a:cs typeface="Times New Roman" panose="02020603050405020304" pitchFamily="18" charset="0"/>
              </a:rPr>
              <a:t>)</a:t>
            </a:r>
            <a:r>
              <a:rPr lang="zh-CN" altLang="zh-CN" sz="1800" kern="100" dirty="0">
                <a:solidFill>
                  <a:srgbClr val="333333"/>
                </a:solidFill>
                <a:effectLst/>
                <a:latin typeface="Helvetica" panose="020B0604020202020204" pitchFamily="34" charset="0"/>
                <a:ea typeface="等线" panose="02010600030101010101" pitchFamily="2" charset="-122"/>
                <a:cs typeface="Helvetica" panose="020B0604020202020204" pitchFamily="34" charset="0"/>
              </a:rPr>
              <a:t>与东罗马将和，集中力量对付嚈哒人，双方战争互有胜负。库斯老一世</a:t>
            </a:r>
            <a:r>
              <a:rPr lang="en-US" altLang="zh-CN" sz="1800" kern="100" dirty="0">
                <a:solidFill>
                  <a:srgbClr val="333333"/>
                </a:solidFill>
                <a:effectLst/>
                <a:latin typeface="Helvetica" panose="020B0604020202020204" pitchFamily="34" charset="0"/>
                <a:ea typeface="等线" panose="02010600030101010101" pitchFamily="2" charset="-122"/>
                <a:cs typeface="Times New Roman" panose="02020603050405020304" pitchFamily="18" charset="0"/>
              </a:rPr>
              <a:t>(531</a:t>
            </a:r>
            <a:r>
              <a:rPr lang="zh-CN" altLang="zh-CN" sz="1800" kern="100" dirty="0">
                <a:solidFill>
                  <a:srgbClr val="333333"/>
                </a:solidFill>
                <a:effectLst/>
                <a:latin typeface="Helvetica" panose="020B0604020202020204" pitchFamily="34" charset="0"/>
                <a:ea typeface="等线" panose="02010600030101010101" pitchFamily="2" charset="-122"/>
                <a:cs typeface="Helvetica" panose="020B0604020202020204" pitchFamily="34" charset="0"/>
              </a:rPr>
              <a:t>一</a:t>
            </a:r>
            <a:r>
              <a:rPr lang="en-US" altLang="zh-CN" sz="1800" kern="100" dirty="0">
                <a:solidFill>
                  <a:srgbClr val="333333"/>
                </a:solidFill>
                <a:effectLst/>
                <a:latin typeface="Helvetica" panose="020B0604020202020204" pitchFamily="34" charset="0"/>
                <a:ea typeface="等线" panose="02010600030101010101" pitchFamily="2" charset="-122"/>
                <a:cs typeface="Times New Roman" panose="02020603050405020304" pitchFamily="18" charset="0"/>
              </a:rPr>
              <a:t>579</a:t>
            </a:r>
            <a:r>
              <a:rPr lang="zh-CN" altLang="zh-CN" sz="1800" kern="100" dirty="0">
                <a:solidFill>
                  <a:srgbClr val="333333"/>
                </a:solidFill>
                <a:effectLst/>
                <a:latin typeface="Helvetica" panose="020B0604020202020204" pitchFamily="34" charset="0"/>
                <a:ea typeface="等线" panose="02010600030101010101" pitchFamily="2" charset="-122"/>
                <a:cs typeface="Helvetica" panose="020B0604020202020204" pitchFamily="34" charset="0"/>
              </a:rPr>
              <a:t>年在位</a:t>
            </a:r>
            <a:r>
              <a:rPr lang="en-US" altLang="zh-CN" sz="1800" kern="100" dirty="0">
                <a:solidFill>
                  <a:srgbClr val="333333"/>
                </a:solidFill>
                <a:effectLst/>
                <a:latin typeface="Helvetica" panose="020B0604020202020204" pitchFamily="34" charset="0"/>
                <a:ea typeface="等线" panose="02010600030101010101" pitchFamily="2" charset="-122"/>
                <a:cs typeface="Times New Roman" panose="02020603050405020304" pitchFamily="18" charset="0"/>
              </a:rPr>
              <a:t>)</a:t>
            </a:r>
            <a:r>
              <a:rPr lang="zh-CN" altLang="zh-CN" sz="1800" kern="100" dirty="0">
                <a:solidFill>
                  <a:srgbClr val="333333"/>
                </a:solidFill>
                <a:effectLst/>
                <a:latin typeface="Helvetica" panose="020B0604020202020204" pitchFamily="34" charset="0"/>
                <a:ea typeface="等线" panose="02010600030101010101" pitchFamily="2" charset="-122"/>
                <a:cs typeface="Helvetica" panose="020B0604020202020204" pitchFamily="34" charset="0"/>
              </a:rPr>
              <a:t>时期与突厥的木杆可汗以阿姆河为界瓜分嚈哒的领土，并与东罗马进行多年战争，力图夺取地中海和黑海的商路，控制东西方贸易。他率领军队深入到叙利亚、小亚细亚、也门等地，多次征战拜占庭的军队，尤其占领也门，掌握了东西方海上贸易的重要线路</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kern="100" dirty="0">
                <a:solidFill>
                  <a:srgbClr val="EBDECD"/>
                </a:solidFill>
                <a:effectLst>
                  <a:outerShdw blurRad="38100" dist="38100" dir="2700000" algn="tl">
                    <a:srgbClr val="000000">
                      <a:alpha val="43137"/>
                    </a:srgbClr>
                  </a:outerShdw>
                </a:effectLst>
                <a:latin typeface="Helvetica" panose="020B0604020202020204" pitchFamily="34" charset="0"/>
                <a:ea typeface="QIJIFALLBACK" panose="02000509000000000000" pitchFamily="49" charset="-120"/>
                <a:cs typeface="Helvetica" panose="020B0604020202020204" pitchFamily="34" charset="0"/>
              </a:rPr>
              <a:t>这就是萨珊波斯在中国三国时期的疆域图，可以看出当时萨珊波斯确实是一个可以比肩罗马的大帝国</a:t>
            </a:r>
            <a:endParaRPr lang="en-US" altLang="zh-CN" kern="100" dirty="0">
              <a:solidFill>
                <a:srgbClr val="EBDECD"/>
              </a:solidFill>
              <a:effectLst>
                <a:outerShdw blurRad="38100" dist="38100" dir="2700000" algn="tl">
                  <a:srgbClr val="000000">
                    <a:alpha val="43137"/>
                  </a:srgbClr>
                </a:outerShdw>
              </a:effectLst>
              <a:latin typeface="Helvetica" panose="020B0604020202020204" pitchFamily="34" charset="0"/>
              <a:ea typeface="QIJIFALLBACK" panose="02000509000000000000" pitchFamily="49" charset="-120"/>
              <a:cs typeface="Helvetica" panose="020B0604020202020204" pitchFamily="34" charset="0"/>
            </a:endParaRPr>
          </a:p>
          <a:p>
            <a:pPr indent="408305"/>
            <a:r>
              <a:rPr lang="zh-CN" altLang="zh-CN" sz="1800" b="1" dirty="0">
                <a:solidFill>
                  <a:srgbClr val="121212"/>
                </a:solidFill>
                <a:effectLst/>
                <a:latin typeface="宋体" panose="02010600030101010101" pitchFamily="2" charset="-122"/>
                <a:ea typeface="宋体" panose="02010600030101010101" pitchFamily="2" charset="-122"/>
                <a:cs typeface="宋体" panose="02010600030101010101" pitchFamily="2" charset="-122"/>
              </a:rPr>
              <a:t>那么在这里，大家可能会有疑问，这两个帝国究竟有何联系？为什么要同时讲了这两个帝国的历史</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indent="408305">
              <a:spcAft>
                <a:spcPts val="1680"/>
              </a:spcAft>
            </a:pPr>
            <a:r>
              <a:rPr lang="zh-CN" altLang="zh-CN" sz="1800" b="1" dirty="0">
                <a:solidFill>
                  <a:srgbClr val="121212"/>
                </a:solidFill>
                <a:effectLst/>
                <a:latin typeface="宋体" panose="02010600030101010101" pitchFamily="2" charset="-122"/>
                <a:ea typeface="宋体" panose="02010600030101010101" pitchFamily="2" charset="-122"/>
                <a:cs typeface="宋体" panose="02010600030101010101" pitchFamily="2" charset="-122"/>
              </a:rPr>
              <a:t>实际上，波斯帝国是指伊朗历史大一统朝代的统称，每个伊朗历史大一统朝代就是不同的波斯帝国嗯，伊朗历史一共有三个波斯帝国，换句话说，伊朗历史有三个大一统朝代，分别是阿契美尼德王朝，也就是我们第一个讲的由居鲁士二世建立的王朝，以及萨珊王朝和萨菲王朝，我想如果把这和中国的古代朝代更迭联系起来，大家也许会好理解了，就比如在中国古代历史上，宋朝之后是元朝，元朝之后是明朝相互更迭，同样道理，阿契美尼德王朝，萨珊王朝，萨菲王朝也就是这样的更迭关系。只不过有所不同的是，波斯帝国的三个王朝之间并不是后一个推翻前一个，而是由于有外来入侵，导致前一个王朝中断，就像波斯第一帝国是被亚历山大的</a:t>
            </a:r>
            <a:r>
              <a:rPr lang="zh-CN" altLang="zh-CN" sz="1800" b="1" dirty="0">
                <a:solidFill>
                  <a:srgbClr val="000000"/>
                </a:solidFill>
                <a:effectLst/>
                <a:latin typeface="宋体" panose="02010600030101010101" pitchFamily="2" charset="-122"/>
                <a:ea typeface="宋体" panose="02010600030101010101" pitchFamily="2" charset="-122"/>
                <a:cs typeface="宋体" panose="02010600030101010101" pitchFamily="2" charset="-122"/>
              </a:rPr>
              <a:t>马其顿王国推翻，</a:t>
            </a:r>
            <a:r>
              <a:rPr lang="zh-CN" altLang="zh-CN" sz="1800" b="1" dirty="0">
                <a:solidFill>
                  <a:srgbClr val="121212"/>
                </a:solidFill>
                <a:effectLst/>
                <a:latin typeface="宋体" panose="02010600030101010101" pitchFamily="2" charset="-122"/>
                <a:ea typeface="宋体" panose="02010600030101010101" pitchFamily="2" charset="-122"/>
                <a:cs typeface="宋体" panose="02010600030101010101" pitchFamily="2" charset="-122"/>
              </a:rPr>
              <a:t>而后一个王朝推翻的则是前一个入侵的外来王朝，建立了新的波斯帝国，这就是与中国历史不同的地方</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0FBD4BA9-E053-45AA-8BB9-DAE4420F8EFB}" type="slidenum">
              <a:rPr lang="zh-CN" altLang="en-US" smtClean="0"/>
              <a:t>17</a:t>
            </a:fld>
            <a:endParaRPr lang="zh-CN" altLang="en-US"/>
          </a:p>
        </p:txBody>
      </p:sp>
    </p:spTree>
    <p:extLst>
      <p:ext uri="{BB962C8B-B14F-4D97-AF65-F5344CB8AC3E}">
        <p14:creationId xmlns:p14="http://schemas.microsoft.com/office/powerpoint/2010/main" val="7035954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4F5304-92E1-4FCD-B260-F63AED63E6E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223B3F2-2ECA-4E2C-943F-A66B78FFD11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1CF987-103E-4E0C-AD08-86A0F20FD63F}"/>
              </a:ext>
            </a:extLst>
          </p:cNvPr>
          <p:cNvSpPr>
            <a:spLocks noGrp="1"/>
          </p:cNvSpPr>
          <p:nvPr>
            <p:ph type="dt" sz="half" idx="10"/>
          </p:nvPr>
        </p:nvSpPr>
        <p:spPr/>
        <p:txBody>
          <a:bodyPr/>
          <a:lstStyle/>
          <a:p>
            <a:fld id="{8F149C04-60C1-47C8-9342-CCCDBFE7D295}" type="datetimeFigureOut">
              <a:rPr lang="zh-CN" altLang="en-US" smtClean="0"/>
              <a:t>2022/3/11</a:t>
            </a:fld>
            <a:endParaRPr lang="zh-CN" altLang="en-US"/>
          </a:p>
        </p:txBody>
      </p:sp>
      <p:sp>
        <p:nvSpPr>
          <p:cNvPr id="5" name="页脚占位符 4">
            <a:extLst>
              <a:ext uri="{FF2B5EF4-FFF2-40B4-BE49-F238E27FC236}">
                <a16:creationId xmlns:a16="http://schemas.microsoft.com/office/drawing/2014/main" id="{0EFBD54C-1BA0-425C-A31D-3D3AA517DB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63642EF-3C86-4F34-AA4B-C0001B8CC263}"/>
              </a:ext>
            </a:extLst>
          </p:cNvPr>
          <p:cNvSpPr>
            <a:spLocks noGrp="1"/>
          </p:cNvSpPr>
          <p:nvPr>
            <p:ph type="sldNum" sz="quarter" idx="12"/>
          </p:nvPr>
        </p:nvSpPr>
        <p:spPr/>
        <p:txBody>
          <a:bodyPr/>
          <a:lstStyle/>
          <a:p>
            <a:fld id="{8EE00B21-BD78-494A-B9EB-15106394C869}" type="slidenum">
              <a:rPr lang="zh-CN" altLang="en-US" smtClean="0"/>
              <a:t>‹#›</a:t>
            </a:fld>
            <a:endParaRPr lang="zh-CN" altLang="en-US"/>
          </a:p>
        </p:txBody>
      </p:sp>
    </p:spTree>
    <p:extLst>
      <p:ext uri="{BB962C8B-B14F-4D97-AF65-F5344CB8AC3E}">
        <p14:creationId xmlns:p14="http://schemas.microsoft.com/office/powerpoint/2010/main" val="41014253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1CF701-DBF6-46C6-AB17-7CDBE6F58264}"/>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51973F-CA9B-44A0-B4A7-FD685651A01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FB816EE-B71D-4CD5-818F-71EB34FE2952}"/>
              </a:ext>
            </a:extLst>
          </p:cNvPr>
          <p:cNvSpPr>
            <a:spLocks noGrp="1"/>
          </p:cNvSpPr>
          <p:nvPr>
            <p:ph type="dt" sz="half" idx="10"/>
          </p:nvPr>
        </p:nvSpPr>
        <p:spPr/>
        <p:txBody>
          <a:bodyPr/>
          <a:lstStyle/>
          <a:p>
            <a:fld id="{8F149C04-60C1-47C8-9342-CCCDBFE7D295}" type="datetimeFigureOut">
              <a:rPr lang="zh-CN" altLang="en-US" smtClean="0"/>
              <a:t>2022/3/11</a:t>
            </a:fld>
            <a:endParaRPr lang="zh-CN" altLang="en-US"/>
          </a:p>
        </p:txBody>
      </p:sp>
      <p:sp>
        <p:nvSpPr>
          <p:cNvPr id="5" name="页脚占位符 4">
            <a:extLst>
              <a:ext uri="{FF2B5EF4-FFF2-40B4-BE49-F238E27FC236}">
                <a16:creationId xmlns:a16="http://schemas.microsoft.com/office/drawing/2014/main" id="{52BA2300-1C82-402A-9B5B-E3BCFDDE53A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88AD024-C4B6-4A8A-8AE3-78546073B0DD}"/>
              </a:ext>
            </a:extLst>
          </p:cNvPr>
          <p:cNvSpPr>
            <a:spLocks noGrp="1"/>
          </p:cNvSpPr>
          <p:nvPr>
            <p:ph type="sldNum" sz="quarter" idx="12"/>
          </p:nvPr>
        </p:nvSpPr>
        <p:spPr/>
        <p:txBody>
          <a:bodyPr/>
          <a:lstStyle/>
          <a:p>
            <a:fld id="{8EE00B21-BD78-494A-B9EB-15106394C869}" type="slidenum">
              <a:rPr lang="zh-CN" altLang="en-US" smtClean="0"/>
              <a:t>‹#›</a:t>
            </a:fld>
            <a:endParaRPr lang="zh-CN" altLang="en-US"/>
          </a:p>
        </p:txBody>
      </p:sp>
    </p:spTree>
    <p:extLst>
      <p:ext uri="{BB962C8B-B14F-4D97-AF65-F5344CB8AC3E}">
        <p14:creationId xmlns:p14="http://schemas.microsoft.com/office/powerpoint/2010/main" val="42396991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3801CF4-BBB9-402D-8422-2965BC33FB7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13C099D-571F-4D56-BDB4-5C8F337BAAE5}"/>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33ADCD2-856C-4ED8-8566-93ED031089D3}"/>
              </a:ext>
            </a:extLst>
          </p:cNvPr>
          <p:cNvSpPr>
            <a:spLocks noGrp="1"/>
          </p:cNvSpPr>
          <p:nvPr>
            <p:ph type="dt" sz="half" idx="10"/>
          </p:nvPr>
        </p:nvSpPr>
        <p:spPr/>
        <p:txBody>
          <a:bodyPr/>
          <a:lstStyle/>
          <a:p>
            <a:fld id="{8F149C04-60C1-47C8-9342-CCCDBFE7D295}" type="datetimeFigureOut">
              <a:rPr lang="zh-CN" altLang="en-US" smtClean="0"/>
              <a:t>2022/3/11</a:t>
            </a:fld>
            <a:endParaRPr lang="zh-CN" altLang="en-US"/>
          </a:p>
        </p:txBody>
      </p:sp>
      <p:sp>
        <p:nvSpPr>
          <p:cNvPr id="5" name="页脚占位符 4">
            <a:extLst>
              <a:ext uri="{FF2B5EF4-FFF2-40B4-BE49-F238E27FC236}">
                <a16:creationId xmlns:a16="http://schemas.microsoft.com/office/drawing/2014/main" id="{BC3A63D1-8DD8-40A7-B630-FF8EEED15DF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22A141A-E2E2-4EEB-A677-3CAF69EDDE79}"/>
              </a:ext>
            </a:extLst>
          </p:cNvPr>
          <p:cNvSpPr>
            <a:spLocks noGrp="1"/>
          </p:cNvSpPr>
          <p:nvPr>
            <p:ph type="sldNum" sz="quarter" idx="12"/>
          </p:nvPr>
        </p:nvSpPr>
        <p:spPr/>
        <p:txBody>
          <a:bodyPr/>
          <a:lstStyle/>
          <a:p>
            <a:fld id="{8EE00B21-BD78-494A-B9EB-15106394C869}" type="slidenum">
              <a:rPr lang="zh-CN" altLang="en-US" smtClean="0"/>
              <a:t>‹#›</a:t>
            </a:fld>
            <a:endParaRPr lang="zh-CN" altLang="en-US"/>
          </a:p>
        </p:txBody>
      </p:sp>
    </p:spTree>
    <p:extLst>
      <p:ext uri="{BB962C8B-B14F-4D97-AF65-F5344CB8AC3E}">
        <p14:creationId xmlns:p14="http://schemas.microsoft.com/office/powerpoint/2010/main" val="2211847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B2A127-DA23-4814-8AA2-D4C5D6A2C4E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AF0264-C4AB-4C2E-8ED3-E2E83CB2C499}"/>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A51ACDC-CAF8-4D04-AD5C-4E14A46527C4}"/>
              </a:ext>
            </a:extLst>
          </p:cNvPr>
          <p:cNvSpPr>
            <a:spLocks noGrp="1"/>
          </p:cNvSpPr>
          <p:nvPr>
            <p:ph type="dt" sz="half" idx="10"/>
          </p:nvPr>
        </p:nvSpPr>
        <p:spPr/>
        <p:txBody>
          <a:bodyPr/>
          <a:lstStyle/>
          <a:p>
            <a:fld id="{8F149C04-60C1-47C8-9342-CCCDBFE7D295}" type="datetimeFigureOut">
              <a:rPr lang="zh-CN" altLang="en-US" smtClean="0"/>
              <a:t>2022/3/11</a:t>
            </a:fld>
            <a:endParaRPr lang="zh-CN" altLang="en-US"/>
          </a:p>
        </p:txBody>
      </p:sp>
      <p:sp>
        <p:nvSpPr>
          <p:cNvPr id="5" name="页脚占位符 4">
            <a:extLst>
              <a:ext uri="{FF2B5EF4-FFF2-40B4-BE49-F238E27FC236}">
                <a16:creationId xmlns:a16="http://schemas.microsoft.com/office/drawing/2014/main" id="{22ABB698-1CC8-43F2-B02B-0D113034030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17C81B8-8F5D-4F47-99A3-B8063384672E}"/>
              </a:ext>
            </a:extLst>
          </p:cNvPr>
          <p:cNvSpPr>
            <a:spLocks noGrp="1"/>
          </p:cNvSpPr>
          <p:nvPr>
            <p:ph type="sldNum" sz="quarter" idx="12"/>
          </p:nvPr>
        </p:nvSpPr>
        <p:spPr/>
        <p:txBody>
          <a:bodyPr/>
          <a:lstStyle/>
          <a:p>
            <a:fld id="{8EE00B21-BD78-494A-B9EB-15106394C869}" type="slidenum">
              <a:rPr lang="zh-CN" altLang="en-US" smtClean="0"/>
              <a:t>‹#›</a:t>
            </a:fld>
            <a:endParaRPr lang="zh-CN" altLang="en-US"/>
          </a:p>
        </p:txBody>
      </p:sp>
    </p:spTree>
    <p:extLst>
      <p:ext uri="{BB962C8B-B14F-4D97-AF65-F5344CB8AC3E}">
        <p14:creationId xmlns:p14="http://schemas.microsoft.com/office/powerpoint/2010/main" val="14817841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21633E-1E72-4F74-9777-2ABF95850D72}"/>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3996AF9-689E-452A-B03C-36FA370DDC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66B9CDD-AC78-4630-9CA5-CE6449F8F1F9}"/>
              </a:ext>
            </a:extLst>
          </p:cNvPr>
          <p:cNvSpPr>
            <a:spLocks noGrp="1"/>
          </p:cNvSpPr>
          <p:nvPr>
            <p:ph type="dt" sz="half" idx="10"/>
          </p:nvPr>
        </p:nvSpPr>
        <p:spPr/>
        <p:txBody>
          <a:bodyPr/>
          <a:lstStyle/>
          <a:p>
            <a:fld id="{8F149C04-60C1-47C8-9342-CCCDBFE7D295}" type="datetimeFigureOut">
              <a:rPr lang="zh-CN" altLang="en-US" smtClean="0"/>
              <a:t>2022/3/11</a:t>
            </a:fld>
            <a:endParaRPr lang="zh-CN" altLang="en-US"/>
          </a:p>
        </p:txBody>
      </p:sp>
      <p:sp>
        <p:nvSpPr>
          <p:cNvPr id="5" name="页脚占位符 4">
            <a:extLst>
              <a:ext uri="{FF2B5EF4-FFF2-40B4-BE49-F238E27FC236}">
                <a16:creationId xmlns:a16="http://schemas.microsoft.com/office/drawing/2014/main" id="{08E7950D-4B33-4429-8396-B299A393691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09DE827-D44D-4128-AE60-D2B9FCA2A3F5}"/>
              </a:ext>
            </a:extLst>
          </p:cNvPr>
          <p:cNvSpPr>
            <a:spLocks noGrp="1"/>
          </p:cNvSpPr>
          <p:nvPr>
            <p:ph type="sldNum" sz="quarter" idx="12"/>
          </p:nvPr>
        </p:nvSpPr>
        <p:spPr/>
        <p:txBody>
          <a:bodyPr/>
          <a:lstStyle/>
          <a:p>
            <a:fld id="{8EE00B21-BD78-494A-B9EB-15106394C869}" type="slidenum">
              <a:rPr lang="zh-CN" altLang="en-US" smtClean="0"/>
              <a:t>‹#›</a:t>
            </a:fld>
            <a:endParaRPr lang="zh-CN" altLang="en-US"/>
          </a:p>
        </p:txBody>
      </p:sp>
    </p:spTree>
    <p:extLst>
      <p:ext uri="{BB962C8B-B14F-4D97-AF65-F5344CB8AC3E}">
        <p14:creationId xmlns:p14="http://schemas.microsoft.com/office/powerpoint/2010/main" val="77161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AF97F1-9B2F-442C-BB32-D7AEA2E236D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4BDB6B4-3308-4A1A-BC22-FB9E9E4F2A0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0F10BCE-C69E-4727-BACF-189F9CAF0CD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823C1F0-4D5A-424D-AC0D-F6DC3C70DDF1}"/>
              </a:ext>
            </a:extLst>
          </p:cNvPr>
          <p:cNvSpPr>
            <a:spLocks noGrp="1"/>
          </p:cNvSpPr>
          <p:nvPr>
            <p:ph type="dt" sz="half" idx="10"/>
          </p:nvPr>
        </p:nvSpPr>
        <p:spPr/>
        <p:txBody>
          <a:bodyPr/>
          <a:lstStyle/>
          <a:p>
            <a:fld id="{8F149C04-60C1-47C8-9342-CCCDBFE7D295}" type="datetimeFigureOut">
              <a:rPr lang="zh-CN" altLang="en-US" smtClean="0"/>
              <a:t>2022/3/11</a:t>
            </a:fld>
            <a:endParaRPr lang="zh-CN" altLang="en-US"/>
          </a:p>
        </p:txBody>
      </p:sp>
      <p:sp>
        <p:nvSpPr>
          <p:cNvPr id="6" name="页脚占位符 5">
            <a:extLst>
              <a:ext uri="{FF2B5EF4-FFF2-40B4-BE49-F238E27FC236}">
                <a16:creationId xmlns:a16="http://schemas.microsoft.com/office/drawing/2014/main" id="{AD19D493-FD2F-4A63-A8D9-C105D6A0916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F7AFAA9-1F17-429A-A11C-668A74BB4D9D}"/>
              </a:ext>
            </a:extLst>
          </p:cNvPr>
          <p:cNvSpPr>
            <a:spLocks noGrp="1"/>
          </p:cNvSpPr>
          <p:nvPr>
            <p:ph type="sldNum" sz="quarter" idx="12"/>
          </p:nvPr>
        </p:nvSpPr>
        <p:spPr/>
        <p:txBody>
          <a:bodyPr/>
          <a:lstStyle/>
          <a:p>
            <a:fld id="{8EE00B21-BD78-494A-B9EB-15106394C869}" type="slidenum">
              <a:rPr lang="zh-CN" altLang="en-US" smtClean="0"/>
              <a:t>‹#›</a:t>
            </a:fld>
            <a:endParaRPr lang="zh-CN" altLang="en-US"/>
          </a:p>
        </p:txBody>
      </p:sp>
    </p:spTree>
    <p:extLst>
      <p:ext uri="{BB962C8B-B14F-4D97-AF65-F5344CB8AC3E}">
        <p14:creationId xmlns:p14="http://schemas.microsoft.com/office/powerpoint/2010/main" val="1289295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76B759-751E-4CA3-9CCA-63E64B24C70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2C86F10-CE8D-42B0-A2AF-C5394DCD004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B66B2B9-C6F1-4748-8344-E410187E7010}"/>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87194E7-7A74-423A-A87C-C1A1921078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6AB1B01-9F68-49FC-95CE-31D8D8D0DC3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C4BB3FD-C551-4C0F-96F9-4BC01B0D7C74}"/>
              </a:ext>
            </a:extLst>
          </p:cNvPr>
          <p:cNvSpPr>
            <a:spLocks noGrp="1"/>
          </p:cNvSpPr>
          <p:nvPr>
            <p:ph type="dt" sz="half" idx="10"/>
          </p:nvPr>
        </p:nvSpPr>
        <p:spPr/>
        <p:txBody>
          <a:bodyPr/>
          <a:lstStyle/>
          <a:p>
            <a:fld id="{8F149C04-60C1-47C8-9342-CCCDBFE7D295}" type="datetimeFigureOut">
              <a:rPr lang="zh-CN" altLang="en-US" smtClean="0"/>
              <a:t>2022/3/11</a:t>
            </a:fld>
            <a:endParaRPr lang="zh-CN" altLang="en-US"/>
          </a:p>
        </p:txBody>
      </p:sp>
      <p:sp>
        <p:nvSpPr>
          <p:cNvPr id="8" name="页脚占位符 7">
            <a:extLst>
              <a:ext uri="{FF2B5EF4-FFF2-40B4-BE49-F238E27FC236}">
                <a16:creationId xmlns:a16="http://schemas.microsoft.com/office/drawing/2014/main" id="{FD6E7D48-FEEC-4DFF-905A-87E04271F36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E2FF41B-354C-494A-A6D1-5B2F732061B1}"/>
              </a:ext>
            </a:extLst>
          </p:cNvPr>
          <p:cNvSpPr>
            <a:spLocks noGrp="1"/>
          </p:cNvSpPr>
          <p:nvPr>
            <p:ph type="sldNum" sz="quarter" idx="12"/>
          </p:nvPr>
        </p:nvSpPr>
        <p:spPr/>
        <p:txBody>
          <a:bodyPr/>
          <a:lstStyle/>
          <a:p>
            <a:fld id="{8EE00B21-BD78-494A-B9EB-15106394C869}" type="slidenum">
              <a:rPr lang="zh-CN" altLang="en-US" smtClean="0"/>
              <a:t>‹#›</a:t>
            </a:fld>
            <a:endParaRPr lang="zh-CN" altLang="en-US"/>
          </a:p>
        </p:txBody>
      </p:sp>
    </p:spTree>
    <p:extLst>
      <p:ext uri="{BB962C8B-B14F-4D97-AF65-F5344CB8AC3E}">
        <p14:creationId xmlns:p14="http://schemas.microsoft.com/office/powerpoint/2010/main" val="192536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F7ED63-D50C-49AD-B151-B02098BE209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76A2306-FD13-430F-A823-32417B048ECD}"/>
              </a:ext>
            </a:extLst>
          </p:cNvPr>
          <p:cNvSpPr>
            <a:spLocks noGrp="1"/>
          </p:cNvSpPr>
          <p:nvPr>
            <p:ph type="dt" sz="half" idx="10"/>
          </p:nvPr>
        </p:nvSpPr>
        <p:spPr/>
        <p:txBody>
          <a:bodyPr/>
          <a:lstStyle/>
          <a:p>
            <a:fld id="{8F149C04-60C1-47C8-9342-CCCDBFE7D295}" type="datetimeFigureOut">
              <a:rPr lang="zh-CN" altLang="en-US" smtClean="0"/>
              <a:t>2022/3/11</a:t>
            </a:fld>
            <a:endParaRPr lang="zh-CN" altLang="en-US"/>
          </a:p>
        </p:txBody>
      </p:sp>
      <p:sp>
        <p:nvSpPr>
          <p:cNvPr id="4" name="页脚占位符 3">
            <a:extLst>
              <a:ext uri="{FF2B5EF4-FFF2-40B4-BE49-F238E27FC236}">
                <a16:creationId xmlns:a16="http://schemas.microsoft.com/office/drawing/2014/main" id="{51AE263D-CBC9-4A67-8EF4-6C3ABE54364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3590408-B448-4FDE-AB14-7321796B2030}"/>
              </a:ext>
            </a:extLst>
          </p:cNvPr>
          <p:cNvSpPr>
            <a:spLocks noGrp="1"/>
          </p:cNvSpPr>
          <p:nvPr>
            <p:ph type="sldNum" sz="quarter" idx="12"/>
          </p:nvPr>
        </p:nvSpPr>
        <p:spPr/>
        <p:txBody>
          <a:bodyPr/>
          <a:lstStyle/>
          <a:p>
            <a:fld id="{8EE00B21-BD78-494A-B9EB-15106394C869}" type="slidenum">
              <a:rPr lang="zh-CN" altLang="en-US" smtClean="0"/>
              <a:t>‹#›</a:t>
            </a:fld>
            <a:endParaRPr lang="zh-CN" altLang="en-US"/>
          </a:p>
        </p:txBody>
      </p:sp>
    </p:spTree>
    <p:extLst>
      <p:ext uri="{BB962C8B-B14F-4D97-AF65-F5344CB8AC3E}">
        <p14:creationId xmlns:p14="http://schemas.microsoft.com/office/powerpoint/2010/main" val="10199751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5CBD826-F87E-4FDB-B708-9FA89E590804}"/>
              </a:ext>
            </a:extLst>
          </p:cNvPr>
          <p:cNvSpPr>
            <a:spLocks noGrp="1"/>
          </p:cNvSpPr>
          <p:nvPr>
            <p:ph type="dt" sz="half" idx="10"/>
          </p:nvPr>
        </p:nvSpPr>
        <p:spPr/>
        <p:txBody>
          <a:bodyPr/>
          <a:lstStyle/>
          <a:p>
            <a:fld id="{8F149C04-60C1-47C8-9342-CCCDBFE7D295}" type="datetimeFigureOut">
              <a:rPr lang="zh-CN" altLang="en-US" smtClean="0"/>
              <a:t>2022/3/11</a:t>
            </a:fld>
            <a:endParaRPr lang="zh-CN" altLang="en-US"/>
          </a:p>
        </p:txBody>
      </p:sp>
      <p:sp>
        <p:nvSpPr>
          <p:cNvPr id="3" name="页脚占位符 2">
            <a:extLst>
              <a:ext uri="{FF2B5EF4-FFF2-40B4-BE49-F238E27FC236}">
                <a16:creationId xmlns:a16="http://schemas.microsoft.com/office/drawing/2014/main" id="{300C957D-DECA-4DA2-B0C9-11DCDF3A31D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F69EB88-8F5F-4C96-AC3C-BE245005B2D9}"/>
              </a:ext>
            </a:extLst>
          </p:cNvPr>
          <p:cNvSpPr>
            <a:spLocks noGrp="1"/>
          </p:cNvSpPr>
          <p:nvPr>
            <p:ph type="sldNum" sz="quarter" idx="12"/>
          </p:nvPr>
        </p:nvSpPr>
        <p:spPr/>
        <p:txBody>
          <a:bodyPr/>
          <a:lstStyle/>
          <a:p>
            <a:fld id="{8EE00B21-BD78-494A-B9EB-15106394C869}" type="slidenum">
              <a:rPr lang="zh-CN" altLang="en-US" smtClean="0"/>
              <a:t>‹#›</a:t>
            </a:fld>
            <a:endParaRPr lang="zh-CN" altLang="en-US"/>
          </a:p>
        </p:txBody>
      </p:sp>
    </p:spTree>
    <p:extLst>
      <p:ext uri="{BB962C8B-B14F-4D97-AF65-F5344CB8AC3E}">
        <p14:creationId xmlns:p14="http://schemas.microsoft.com/office/powerpoint/2010/main" val="2050278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D436EA-CA11-46A0-9EC4-80400C2D7D3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A75853DA-C70C-4138-B872-BC36E7B3A7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B72CFFE-7C9E-4518-9148-27C022627E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8F32336-3603-40B1-8D43-FF02C978CDA1}"/>
              </a:ext>
            </a:extLst>
          </p:cNvPr>
          <p:cNvSpPr>
            <a:spLocks noGrp="1"/>
          </p:cNvSpPr>
          <p:nvPr>
            <p:ph type="dt" sz="half" idx="10"/>
          </p:nvPr>
        </p:nvSpPr>
        <p:spPr/>
        <p:txBody>
          <a:bodyPr/>
          <a:lstStyle/>
          <a:p>
            <a:fld id="{8F149C04-60C1-47C8-9342-CCCDBFE7D295}" type="datetimeFigureOut">
              <a:rPr lang="zh-CN" altLang="en-US" smtClean="0"/>
              <a:t>2022/3/11</a:t>
            </a:fld>
            <a:endParaRPr lang="zh-CN" altLang="en-US"/>
          </a:p>
        </p:txBody>
      </p:sp>
      <p:sp>
        <p:nvSpPr>
          <p:cNvPr id="6" name="页脚占位符 5">
            <a:extLst>
              <a:ext uri="{FF2B5EF4-FFF2-40B4-BE49-F238E27FC236}">
                <a16:creationId xmlns:a16="http://schemas.microsoft.com/office/drawing/2014/main" id="{2525D570-F8B6-4722-9C3C-FDBB4C85272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641BA1F-7252-4717-8C58-D43C38D5AAB7}"/>
              </a:ext>
            </a:extLst>
          </p:cNvPr>
          <p:cNvSpPr>
            <a:spLocks noGrp="1"/>
          </p:cNvSpPr>
          <p:nvPr>
            <p:ph type="sldNum" sz="quarter" idx="12"/>
          </p:nvPr>
        </p:nvSpPr>
        <p:spPr/>
        <p:txBody>
          <a:bodyPr/>
          <a:lstStyle/>
          <a:p>
            <a:fld id="{8EE00B21-BD78-494A-B9EB-15106394C869}" type="slidenum">
              <a:rPr lang="zh-CN" altLang="en-US" smtClean="0"/>
              <a:t>‹#›</a:t>
            </a:fld>
            <a:endParaRPr lang="zh-CN" altLang="en-US"/>
          </a:p>
        </p:txBody>
      </p:sp>
    </p:spTree>
    <p:extLst>
      <p:ext uri="{BB962C8B-B14F-4D97-AF65-F5344CB8AC3E}">
        <p14:creationId xmlns:p14="http://schemas.microsoft.com/office/powerpoint/2010/main" val="822702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6C9B87-401A-46D8-9134-2BCB219A140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2728EEB-6FF5-4CD6-9FD8-EEB1BCA719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7E02F58-1AED-418C-A9D6-15E6B57288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E9DA3B6-3912-4780-86B9-5BE90AC1CC52}"/>
              </a:ext>
            </a:extLst>
          </p:cNvPr>
          <p:cNvSpPr>
            <a:spLocks noGrp="1"/>
          </p:cNvSpPr>
          <p:nvPr>
            <p:ph type="dt" sz="half" idx="10"/>
          </p:nvPr>
        </p:nvSpPr>
        <p:spPr/>
        <p:txBody>
          <a:bodyPr/>
          <a:lstStyle/>
          <a:p>
            <a:fld id="{8F149C04-60C1-47C8-9342-CCCDBFE7D295}" type="datetimeFigureOut">
              <a:rPr lang="zh-CN" altLang="en-US" smtClean="0"/>
              <a:t>2022/3/11</a:t>
            </a:fld>
            <a:endParaRPr lang="zh-CN" altLang="en-US"/>
          </a:p>
        </p:txBody>
      </p:sp>
      <p:sp>
        <p:nvSpPr>
          <p:cNvPr id="6" name="页脚占位符 5">
            <a:extLst>
              <a:ext uri="{FF2B5EF4-FFF2-40B4-BE49-F238E27FC236}">
                <a16:creationId xmlns:a16="http://schemas.microsoft.com/office/drawing/2014/main" id="{A76A0B08-67F5-4EE0-BEF5-6FCDA2BE1BD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E64F1EB-A95B-403B-BA54-E23FD306F2D5}"/>
              </a:ext>
            </a:extLst>
          </p:cNvPr>
          <p:cNvSpPr>
            <a:spLocks noGrp="1"/>
          </p:cNvSpPr>
          <p:nvPr>
            <p:ph type="sldNum" sz="quarter" idx="12"/>
          </p:nvPr>
        </p:nvSpPr>
        <p:spPr/>
        <p:txBody>
          <a:bodyPr/>
          <a:lstStyle/>
          <a:p>
            <a:fld id="{8EE00B21-BD78-494A-B9EB-15106394C869}" type="slidenum">
              <a:rPr lang="zh-CN" altLang="en-US" smtClean="0"/>
              <a:t>‹#›</a:t>
            </a:fld>
            <a:endParaRPr lang="zh-CN" altLang="en-US"/>
          </a:p>
        </p:txBody>
      </p:sp>
    </p:spTree>
    <p:extLst>
      <p:ext uri="{BB962C8B-B14F-4D97-AF65-F5344CB8AC3E}">
        <p14:creationId xmlns:p14="http://schemas.microsoft.com/office/powerpoint/2010/main" val="682395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61C0F1F-0F17-4FCB-A7A4-15447B0AF03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9BB137A-9C83-4ABA-8F85-BA3AB0E97E2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B2E29B3-25ED-4589-9084-1900443B4BF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149C04-60C1-47C8-9342-CCCDBFE7D295}" type="datetimeFigureOut">
              <a:rPr lang="zh-CN" altLang="en-US" smtClean="0"/>
              <a:t>2022/3/11</a:t>
            </a:fld>
            <a:endParaRPr lang="zh-CN" altLang="en-US"/>
          </a:p>
        </p:txBody>
      </p:sp>
      <p:sp>
        <p:nvSpPr>
          <p:cNvPr id="5" name="页脚占位符 4">
            <a:extLst>
              <a:ext uri="{FF2B5EF4-FFF2-40B4-BE49-F238E27FC236}">
                <a16:creationId xmlns:a16="http://schemas.microsoft.com/office/drawing/2014/main" id="{9CAD4133-5019-4A53-B140-1C1946ACE6F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44C1048-7595-41D2-B99F-FC09D749FE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E00B21-BD78-494A-B9EB-15106394C869}" type="slidenum">
              <a:rPr lang="zh-CN" altLang="en-US" smtClean="0"/>
              <a:t>‹#›</a:t>
            </a:fld>
            <a:endParaRPr lang="zh-CN" altLang="en-US"/>
          </a:p>
        </p:txBody>
      </p:sp>
    </p:spTree>
    <p:extLst>
      <p:ext uri="{BB962C8B-B14F-4D97-AF65-F5344CB8AC3E}">
        <p14:creationId xmlns:p14="http://schemas.microsoft.com/office/powerpoint/2010/main" val="297199649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jp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jp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slide" Target="slide30.xml"/><Relationship Id="rId5" Type="http://schemas.openxmlformats.org/officeDocument/2006/relationships/image" Target="../media/image18.png"/><Relationship Id="rId4" Type="http://schemas.openxmlformats.org/officeDocument/2006/relationships/slide" Target="slide20.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slide" Target="slide32.xml"/><Relationship Id="rId5" Type="http://schemas.openxmlformats.org/officeDocument/2006/relationships/image" Target="../media/image18.png"/><Relationship Id="rId4" Type="http://schemas.openxmlformats.org/officeDocument/2006/relationships/slide" Target="slide20.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webp"/></Relationships>
</file>

<file path=ppt/slides/_rels/slide24.xml.rels><?xml version="1.0" encoding="UTF-8" standalone="yes"?>
<Relationships xmlns="http://schemas.openxmlformats.org/package/2006/relationships"><Relationship Id="rId3" Type="http://schemas.openxmlformats.org/officeDocument/2006/relationships/image" Target="../media/image23.web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5.jpg"/><Relationship Id="rId4" Type="http://schemas.openxmlformats.org/officeDocument/2006/relationships/image" Target="../media/image24.webp"/></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7.jpg"/><Relationship Id="rId4" Type="http://schemas.openxmlformats.org/officeDocument/2006/relationships/image" Target="../media/image26.jp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28.xml.rels><?xml version="1.0" encoding="UTF-8" standalone="yes"?>
<Relationships xmlns="http://schemas.openxmlformats.org/package/2006/relationships"><Relationship Id="rId3" Type="http://schemas.openxmlformats.org/officeDocument/2006/relationships/image" Target="../media/image29.web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30.webp"/></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32.jpg"/><Relationship Id="rId4" Type="http://schemas.openxmlformats.org/officeDocument/2006/relationships/image" Target="../media/image31.jp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slide" Target="slide32.xml"/><Relationship Id="rId5" Type="http://schemas.openxmlformats.org/officeDocument/2006/relationships/image" Target="../media/image18.png"/><Relationship Id="rId4" Type="http://schemas.openxmlformats.org/officeDocument/2006/relationships/slide" Target="slide20.xml"/></Relationships>
</file>

<file path=ppt/slides/_rels/slide32.xml.rels><?xml version="1.0" encoding="UTF-8" standalone="yes"?>
<Relationships xmlns="http://schemas.openxmlformats.org/package/2006/relationships"><Relationship Id="rId3" Type="http://schemas.openxmlformats.org/officeDocument/2006/relationships/hyperlink" Target="https://baike.baidu.com/item/%E9%AD%8F%E6%99%8B%E5%8D%97%E5%8C%97%E6%9C%9D" TargetMode="External"/><Relationship Id="rId7" Type="http://schemas.openxmlformats.org/officeDocument/2006/relationships/image" Target="../media/image34.jp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baike.baidu.com/item/%E6%B3%A2%E6%96%AF%E8%90%A8%E7%8F%8A%E7%8E%8B%E6%9C%9D%E9%93%B6%E5%B8%81/12600951" TargetMode="External"/><Relationship Id="rId5" Type="http://schemas.openxmlformats.org/officeDocument/2006/relationships/hyperlink" Target="https://baike.baidu.com/item/%E5%BC%A0%E6%8E%96%E5%A4%A7%E4%BD%9B%E5%AF%BA/3548351" TargetMode="External"/><Relationship Id="rId4" Type="http://schemas.openxmlformats.org/officeDocument/2006/relationships/hyperlink" Target="https://baike.baidu.com/item/%E9%AD%8F%E4%B9%A6"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8.jpg"/><Relationship Id="rId5" Type="http://schemas.openxmlformats.org/officeDocument/2006/relationships/image" Target="../media/image37.jp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hyperlink" Target="https://kns.cnki.net/kns8/Navi?DBCode=CJFD&amp;BaseID=XJYA" TargetMode="External"/><Relationship Id="rId4" Type="http://schemas.openxmlformats.org/officeDocument/2006/relationships/hyperlink" Target="https://kns.cnki.net/kns8/Detail?sfield=fn&amp;QueryID=0&amp;CurRec=17&amp;recid=&amp;FileName=XJYA200601005&amp;DbName=CJFD2006&amp;DbCode=CJFD&amp;yx=&amp;pr=&amp;URLID="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png"/><Relationship Id="rId7" Type="http://schemas.openxmlformats.org/officeDocument/2006/relationships/image" Target="../media/image41.jp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0.jpg"/><Relationship Id="rId5" Type="http://schemas.openxmlformats.org/officeDocument/2006/relationships/hyperlink" Target="https://kns.cnki.net/kns8/Detail?sdb=CMFD&amp;sfield=%e4%bd%9c%e8%80%85&amp;skey=%e9%83%ad%e4%b8%bd%e5%a8%9c&amp;scode=000027857075&amp;acode=000027857075" TargetMode="External"/><Relationship Id="rId4" Type="http://schemas.openxmlformats.org/officeDocument/2006/relationships/hyperlink" Target="https://kns.cnki.net/kns8/Detail?sfield=fn&amp;QueryID=0&amp;CurRec=12&amp;FileName=1012279071.nh&amp;DbName=CMFD2012&amp;DbCode=CMFD"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4.jp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3.jpg"/><Relationship Id="rId5" Type="http://schemas.openxmlformats.org/officeDocument/2006/relationships/hyperlink" Target="https://kns.cnki.net/kns8/Detail?sdb=CMFD&amp;sfield=%e4%bd%9c%e8%80%85&amp;skey=%e9%83%ad%e4%b8%bd%e5%a8%9c&amp;scode=000027857075&amp;acode=000027857075" TargetMode="External"/><Relationship Id="rId4" Type="http://schemas.openxmlformats.org/officeDocument/2006/relationships/hyperlink" Target="https://kns.cnki.net/kns8/Detail?sfield=fn&amp;QueryID=0&amp;CurRec=12&amp;FileName=1012279071.nh&amp;DbName=CMFD2012&amp;DbCode=CMFD"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5.jpg"/><Relationship Id="rId5" Type="http://schemas.openxmlformats.org/officeDocument/2006/relationships/hyperlink" Target="https://kns.cnki.net/kns8/Detail?sdb=CMFD&amp;sfield=%e4%bd%9c%e8%80%85&amp;skey=%e9%83%ad%e4%b8%bd%e5%a8%9c&amp;scode=000027857075&amp;acode=000027857075" TargetMode="External"/><Relationship Id="rId4" Type="http://schemas.openxmlformats.org/officeDocument/2006/relationships/hyperlink" Target="https://kns.cnki.net/kns8/Detail?sfield=fn&amp;QueryID=0&amp;CurRec=12&amp;FileName=1012279071.nh&amp;DbName=CMFD2012&amp;DbCode=CMFD"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slide" Target="slide32.xml"/><Relationship Id="rId5" Type="http://schemas.openxmlformats.org/officeDocument/2006/relationships/image" Target="../media/image18.png"/><Relationship Id="rId4" Type="http://schemas.openxmlformats.org/officeDocument/2006/relationships/slide" Target="slide20.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8" Type="http://schemas.openxmlformats.org/officeDocument/2006/relationships/hyperlink" Target="https://kns.cnki.net/kns8/Navi?DBCode=CPFD&amp;BaseID=GSQB200312001" TargetMode="External"/><Relationship Id="rId3" Type="http://schemas.openxmlformats.org/officeDocument/2006/relationships/image" Target="../media/image1.png"/><Relationship Id="rId7" Type="http://schemas.openxmlformats.org/officeDocument/2006/relationships/hyperlink" Target="https://kns.cnki.net/kns8/Detail?sdb=CPFD&amp;sfield=%e4%bd%9c%e8%80%85&amp;skey=%e5%91%a8%e6%95%88%e8%8d%a3&amp;scode=000021155050&amp;acode=000021155050" TargetMode="External"/><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hyperlink" Target="https://kns.cnki.net/kns8/Detail?sdb=CPFD&amp;sfield=%e4%bd%9c%e8%80%85&amp;skey=%e6%9d%9c%e5%ad%a6%e4%b9%a6&amp;scode=000015310225&amp;acode=000015310225" TargetMode="External"/><Relationship Id="rId5" Type="http://schemas.openxmlformats.org/officeDocument/2006/relationships/hyperlink" Target="https://kns.cnki.net/kns8/Navi?DBCode=CJFD&amp;BaseID=XJYA" TargetMode="External"/><Relationship Id="rId4" Type="http://schemas.openxmlformats.org/officeDocument/2006/relationships/hyperlink" Target="https://kns.cnki.net/kns8/Detail?sdb=CMFD&amp;sfield=%e4%bd%9c%e8%80%85&amp;skey=%e9%83%ad%e4%b8%bd%e5%a8%9c&amp;scode=000027857075&amp;acode=000027857075"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3B9B8515-B7BC-4E5F-BD76-C51ACA4112E8}"/>
              </a:ext>
            </a:extLst>
          </p:cNvPr>
          <p:cNvPicPr>
            <a:picLocks noChangeAspect="1"/>
          </p:cNvPicPr>
          <p:nvPr/>
        </p:nvPicPr>
        <p:blipFill>
          <a:blip r:embed="rId3"/>
          <a:stretch>
            <a:fillRect/>
          </a:stretch>
        </p:blipFill>
        <p:spPr>
          <a:xfrm>
            <a:off x="-2055814" y="0"/>
            <a:ext cx="15144037" cy="6832600"/>
          </a:xfrm>
          <a:prstGeom prst="rect">
            <a:avLst/>
          </a:prstGeom>
        </p:spPr>
      </p:pic>
      <p:sp>
        <p:nvSpPr>
          <p:cNvPr id="2" name="标题 1">
            <a:extLst>
              <a:ext uri="{FF2B5EF4-FFF2-40B4-BE49-F238E27FC236}">
                <a16:creationId xmlns:a16="http://schemas.microsoft.com/office/drawing/2014/main" id="{7681E4E1-C40E-4A61-A431-97FD1421ADE0}"/>
              </a:ext>
            </a:extLst>
          </p:cNvPr>
          <p:cNvSpPr>
            <a:spLocks noGrp="1"/>
          </p:cNvSpPr>
          <p:nvPr>
            <p:ph type="ctrTitle"/>
          </p:nvPr>
        </p:nvSpPr>
        <p:spPr/>
        <p:txBody>
          <a:bodyPr>
            <a:normAutofit/>
          </a:bodyPr>
          <a:lstStyle/>
          <a:p>
            <a:r>
              <a:rPr lang="zh-CN" altLang="en-US" sz="4000" b="1" spc="300" dirty="0">
                <a:solidFill>
                  <a:srgbClr val="FFFFFF"/>
                </a:solidFill>
                <a:effectLst>
                  <a:outerShdw blurRad="50800" dist="50800" dir="5400000" sx="99000" sy="99000" algn="ctr" rotWithShape="0">
                    <a:schemeClr val="tx1"/>
                  </a:outerShdw>
                </a:effectLst>
                <a:latin typeface="思源黑体 CN Normal" panose="020B0400000000000000" pitchFamily="34" charset="-122"/>
                <a:ea typeface="思源黑体 CN Normal" panose="020B0400000000000000" pitchFamily="34" charset="-122"/>
              </a:rPr>
              <a:t>波斯帝国，萨珊帝国的兴起</a:t>
            </a:r>
            <a:br>
              <a:rPr lang="en-US" altLang="zh-CN" sz="4000" b="1" spc="300" dirty="0">
                <a:solidFill>
                  <a:srgbClr val="FFFFFF"/>
                </a:solidFill>
                <a:effectLst>
                  <a:outerShdw blurRad="50800" dist="50800" dir="5400000" sx="99000" sy="99000" algn="ctr" rotWithShape="0">
                    <a:schemeClr val="tx1"/>
                  </a:outerShdw>
                </a:effectLst>
                <a:latin typeface="思源黑体 CN Normal" panose="020B0400000000000000" pitchFamily="34" charset="-122"/>
                <a:ea typeface="思源黑体 CN Normal" panose="020B0400000000000000" pitchFamily="34" charset="-122"/>
              </a:rPr>
            </a:br>
            <a:r>
              <a:rPr lang="zh-CN" altLang="en-US" sz="4000" b="1" spc="300" dirty="0">
                <a:solidFill>
                  <a:srgbClr val="FFFFFF"/>
                </a:solidFill>
                <a:effectLst>
                  <a:outerShdw blurRad="50800" dist="50800" dir="5400000" sx="99000" sy="99000" algn="ctr" rotWithShape="0">
                    <a:schemeClr val="tx1"/>
                  </a:outerShdw>
                </a:effectLst>
                <a:latin typeface="思源黑体 CN Normal" panose="020B0400000000000000" pitchFamily="34" charset="-122"/>
                <a:ea typeface="思源黑体 CN Normal" panose="020B0400000000000000" pitchFamily="34" charset="-122"/>
              </a:rPr>
              <a:t>及其对周边文化的影响</a:t>
            </a:r>
            <a:br>
              <a:rPr lang="zh-CN" altLang="en-US" sz="4000" b="1" spc="300" dirty="0">
                <a:effectLst>
                  <a:outerShdw blurRad="50800" dist="50800" dir="5400000" sx="99000" sy="99000" algn="ctr" rotWithShape="0">
                    <a:schemeClr val="tx1"/>
                  </a:outerShdw>
                </a:effectLst>
                <a:latin typeface="思源黑体 CN Normal" panose="020B0400000000000000" pitchFamily="34" charset="-122"/>
                <a:ea typeface="思源黑体 CN Normal" panose="020B0400000000000000" pitchFamily="34" charset="-122"/>
              </a:rPr>
            </a:br>
            <a:endParaRPr lang="zh-CN" altLang="en-US" sz="4000" b="1" spc="300" dirty="0">
              <a:effectLst>
                <a:outerShdw blurRad="50800" dist="50800" dir="5400000" sx="99000" sy="99000" algn="ctr" rotWithShape="0">
                  <a:schemeClr val="tx1"/>
                </a:outerShdw>
              </a:effectLst>
              <a:latin typeface="思源黑体 CN Normal" panose="020B0400000000000000" pitchFamily="34" charset="-122"/>
              <a:ea typeface="思源黑体 CN Normal" panose="020B0400000000000000" pitchFamily="34" charset="-122"/>
            </a:endParaRPr>
          </a:p>
        </p:txBody>
      </p:sp>
      <p:sp>
        <p:nvSpPr>
          <p:cNvPr id="3" name="副标题 2">
            <a:extLst>
              <a:ext uri="{FF2B5EF4-FFF2-40B4-BE49-F238E27FC236}">
                <a16:creationId xmlns:a16="http://schemas.microsoft.com/office/drawing/2014/main" id="{179FE667-5129-46C4-A109-F92E2100B61B}"/>
              </a:ext>
            </a:extLst>
          </p:cNvPr>
          <p:cNvSpPr>
            <a:spLocks noGrp="1"/>
          </p:cNvSpPr>
          <p:nvPr>
            <p:ph type="subTitle" idx="1"/>
          </p:nvPr>
        </p:nvSpPr>
        <p:spPr>
          <a:xfrm>
            <a:off x="7609490" y="4477407"/>
            <a:ext cx="4287650" cy="2032723"/>
          </a:xfrm>
          <a:effectLst>
            <a:outerShdw blurRad="50800" dist="50800" dir="5400000" sx="83000" sy="83000" algn="ctr" rotWithShape="0">
              <a:schemeClr val="tx1"/>
            </a:outerShdw>
          </a:effectLst>
        </p:spPr>
        <p:txBody>
          <a:bodyPr>
            <a:normAutofit fontScale="85000" lnSpcReduction="20000"/>
          </a:bodyPr>
          <a:lstStyle/>
          <a:p>
            <a:pPr algn="just"/>
            <a:r>
              <a:rPr lang="zh-CN" altLang="en-US" sz="2200" dirty="0">
                <a:solidFill>
                  <a:schemeClr val="bg1"/>
                </a:solidFill>
                <a:latin typeface="思源黑体 CN Normal" panose="020B0400000000000000" pitchFamily="34" charset="-122"/>
                <a:ea typeface="思源黑体 CN Normal" panose="020B0400000000000000" pitchFamily="34" charset="-122"/>
              </a:rPr>
              <a:t>小组分工：  主讲：韩檬</a:t>
            </a:r>
            <a:endParaRPr lang="en-US" altLang="zh-CN" sz="2200" dirty="0">
              <a:solidFill>
                <a:schemeClr val="bg1"/>
              </a:solidFill>
              <a:latin typeface="思源黑体 CN Normal" panose="020B0400000000000000" pitchFamily="34" charset="-122"/>
              <a:ea typeface="思源黑体 CN Normal" panose="020B0400000000000000" pitchFamily="34" charset="-122"/>
            </a:endParaRPr>
          </a:p>
          <a:p>
            <a:pPr algn="just"/>
            <a:r>
              <a:rPr lang="zh-CN" altLang="en-US" sz="2200" dirty="0">
                <a:solidFill>
                  <a:schemeClr val="bg1"/>
                </a:solidFill>
                <a:latin typeface="思源黑体 CN Normal" panose="020B0400000000000000" pitchFamily="34" charset="-122"/>
                <a:ea typeface="思源黑体 CN Normal" panose="020B0400000000000000" pitchFamily="34" charset="-122"/>
              </a:rPr>
              <a:t>                   资料查询：周恒建，            </a:t>
            </a:r>
            <a:endParaRPr lang="en-US" altLang="zh-CN" sz="2200" dirty="0">
              <a:solidFill>
                <a:schemeClr val="bg1"/>
              </a:solidFill>
              <a:latin typeface="思源黑体 CN Normal" panose="020B0400000000000000" pitchFamily="34" charset="-122"/>
              <a:ea typeface="思源黑体 CN Normal" panose="020B0400000000000000" pitchFamily="34" charset="-122"/>
            </a:endParaRPr>
          </a:p>
          <a:p>
            <a:pPr algn="just"/>
            <a:r>
              <a:rPr lang="en-US" altLang="zh-CN" sz="2200" dirty="0">
                <a:solidFill>
                  <a:schemeClr val="bg1"/>
                </a:solidFill>
                <a:latin typeface="思源黑体 CN Normal" panose="020B0400000000000000" pitchFamily="34" charset="-122"/>
                <a:ea typeface="思源黑体 CN Normal" panose="020B0400000000000000" pitchFamily="34" charset="-122"/>
              </a:rPr>
              <a:t>                                  </a:t>
            </a:r>
            <a:r>
              <a:rPr lang="zh-CN" altLang="en-US" sz="2200" dirty="0">
                <a:solidFill>
                  <a:schemeClr val="bg1"/>
                </a:solidFill>
                <a:latin typeface="思源黑体 CN Normal" panose="020B0400000000000000" pitchFamily="34" charset="-122"/>
                <a:ea typeface="思源黑体 CN Normal" panose="020B0400000000000000" pitchFamily="34" charset="-122"/>
              </a:rPr>
              <a:t>王伟杰</a:t>
            </a:r>
            <a:endParaRPr lang="en-US" altLang="zh-CN" sz="2200" dirty="0">
              <a:solidFill>
                <a:schemeClr val="bg1"/>
              </a:solidFill>
              <a:latin typeface="思源黑体 CN Normal" panose="020B0400000000000000" pitchFamily="34" charset="-122"/>
              <a:ea typeface="思源黑体 CN Normal" panose="020B0400000000000000" pitchFamily="34" charset="-122"/>
            </a:endParaRPr>
          </a:p>
          <a:p>
            <a:pPr algn="just"/>
            <a:r>
              <a:rPr lang="zh-CN" altLang="en-US" sz="2200" dirty="0">
                <a:solidFill>
                  <a:schemeClr val="bg1"/>
                </a:solidFill>
                <a:latin typeface="思源黑体 CN Normal" panose="020B0400000000000000" pitchFamily="34" charset="-122"/>
                <a:ea typeface="思源黑体 CN Normal" panose="020B0400000000000000" pitchFamily="34" charset="-122"/>
              </a:rPr>
              <a:t>                   部分图片查询：韩檬</a:t>
            </a:r>
            <a:endParaRPr lang="en-US" altLang="zh-CN" sz="2200" dirty="0">
              <a:solidFill>
                <a:schemeClr val="bg1"/>
              </a:solidFill>
              <a:latin typeface="思源黑体 CN Normal" panose="020B0400000000000000" pitchFamily="34" charset="-122"/>
              <a:ea typeface="思源黑体 CN Normal" panose="020B0400000000000000" pitchFamily="34" charset="-122"/>
            </a:endParaRPr>
          </a:p>
          <a:p>
            <a:pPr algn="just"/>
            <a:r>
              <a:rPr lang="en-US" altLang="zh-CN" sz="2200" dirty="0">
                <a:solidFill>
                  <a:schemeClr val="bg1"/>
                </a:solidFill>
                <a:latin typeface="思源黑体 CN Normal" panose="020B0400000000000000" pitchFamily="34" charset="-122"/>
                <a:ea typeface="思源黑体 CN Normal" panose="020B0400000000000000" pitchFamily="34" charset="-122"/>
              </a:rPr>
              <a:t>                   PPT</a:t>
            </a:r>
            <a:r>
              <a:rPr lang="zh-CN" altLang="en-US" sz="2200" dirty="0">
                <a:solidFill>
                  <a:schemeClr val="bg1"/>
                </a:solidFill>
                <a:latin typeface="思源黑体 CN Normal" panose="020B0400000000000000" pitchFamily="34" charset="-122"/>
                <a:ea typeface="思源黑体 CN Normal" panose="020B0400000000000000" pitchFamily="34" charset="-122"/>
              </a:rPr>
              <a:t>制作：张钰嘉</a:t>
            </a:r>
            <a:endParaRPr lang="en-US" altLang="zh-CN" sz="2200" dirty="0">
              <a:solidFill>
                <a:schemeClr val="bg1"/>
              </a:solidFill>
              <a:latin typeface="思源黑体 CN Normal" panose="020B0400000000000000" pitchFamily="34" charset="-122"/>
              <a:ea typeface="思源黑体 CN Normal" panose="020B0400000000000000" pitchFamily="34" charset="-122"/>
            </a:endParaRPr>
          </a:p>
          <a:p>
            <a:pPr algn="just"/>
            <a:r>
              <a:rPr lang="en-US" altLang="zh-CN" sz="2200" dirty="0">
                <a:solidFill>
                  <a:schemeClr val="bg1"/>
                </a:solidFill>
                <a:latin typeface="思源黑体 CN Normal" panose="020B0400000000000000" pitchFamily="34" charset="-122"/>
                <a:ea typeface="思源黑体 CN Normal" panose="020B0400000000000000" pitchFamily="34" charset="-122"/>
              </a:rPr>
              <a:t>                   PPT</a:t>
            </a:r>
            <a:r>
              <a:rPr lang="zh-CN" altLang="en-US" sz="2200" dirty="0">
                <a:solidFill>
                  <a:schemeClr val="bg1"/>
                </a:solidFill>
                <a:latin typeface="思源黑体 CN Normal" panose="020B0400000000000000" pitchFamily="34" charset="-122"/>
                <a:ea typeface="思源黑体 CN Normal" panose="020B0400000000000000" pitchFamily="34" charset="-122"/>
              </a:rPr>
              <a:t>修改：韩檬</a:t>
            </a:r>
            <a:endParaRPr lang="en-US" altLang="zh-CN" sz="2200" dirty="0">
              <a:solidFill>
                <a:schemeClr val="bg1"/>
              </a:solidFill>
              <a:latin typeface="思源黑体 CN Normal" panose="020B0400000000000000" pitchFamily="34" charset="-122"/>
              <a:ea typeface="思源黑体 CN Normal" panose="020B0400000000000000" pitchFamily="34" charset="-122"/>
            </a:endParaRPr>
          </a:p>
          <a:p>
            <a:pPr algn="just"/>
            <a:endParaRPr lang="zh-CN" altLang="en-US" sz="1800" dirty="0">
              <a:latin typeface="思源黑体 CN Bold" panose="020B0800000000000000" pitchFamily="34" charset="-122"/>
              <a:ea typeface="思源黑体 CN Bold" panose="020B0800000000000000" pitchFamily="34" charset="-122"/>
            </a:endParaRPr>
          </a:p>
        </p:txBody>
      </p:sp>
      <p:sp>
        <p:nvSpPr>
          <p:cNvPr id="21" name="文本框 20">
            <a:extLst>
              <a:ext uri="{FF2B5EF4-FFF2-40B4-BE49-F238E27FC236}">
                <a16:creationId xmlns:a16="http://schemas.microsoft.com/office/drawing/2014/main" id="{AD15BAFE-97E3-4038-87A2-35E7AB800D47}"/>
              </a:ext>
            </a:extLst>
          </p:cNvPr>
          <p:cNvSpPr txBox="1"/>
          <p:nvPr/>
        </p:nvSpPr>
        <p:spPr>
          <a:xfrm>
            <a:off x="3995530" y="3379304"/>
            <a:ext cx="3945835" cy="523220"/>
          </a:xfrm>
          <a:prstGeom prst="rect">
            <a:avLst/>
          </a:prstGeom>
          <a:noFill/>
        </p:spPr>
        <p:txBody>
          <a:bodyPr wrap="square" rtlCol="0">
            <a:spAutoFit/>
          </a:bodyPr>
          <a:lstStyle/>
          <a:p>
            <a:pPr algn="ctr"/>
            <a:r>
              <a:rPr lang="zh-CN" altLang="en-US" sz="2800" dirty="0">
                <a:solidFill>
                  <a:schemeClr val="bg1"/>
                </a:solidFill>
                <a:effectLst>
                  <a:outerShdw blurRad="50800" dist="50800" dir="5400000" sx="93000" sy="93000" algn="ctr" rotWithShape="0">
                    <a:schemeClr val="tx1"/>
                  </a:outerShdw>
                </a:effectLst>
                <a:latin typeface="思源黑体 CN Normal" panose="020B0400000000000000" pitchFamily="34" charset="-122"/>
                <a:ea typeface="思源黑体 CN Normal" panose="020B0400000000000000" pitchFamily="34" charset="-122"/>
              </a:rPr>
              <a:t>第三组</a:t>
            </a:r>
          </a:p>
        </p:txBody>
      </p:sp>
    </p:spTree>
    <p:extLst>
      <p:ext uri="{BB962C8B-B14F-4D97-AF65-F5344CB8AC3E}">
        <p14:creationId xmlns:p14="http://schemas.microsoft.com/office/powerpoint/2010/main" val="38086136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524F9473-5618-4919-8EB2-5A54C2CB9B0C}"/>
              </a:ext>
            </a:extLst>
          </p:cNvPr>
          <p:cNvPicPr>
            <a:picLocks noChangeAspect="1"/>
          </p:cNvPicPr>
          <p:nvPr/>
        </p:nvPicPr>
        <p:blipFill>
          <a:blip r:embed="rId2"/>
          <a:stretch>
            <a:fillRect/>
          </a:stretch>
        </p:blipFill>
        <p:spPr>
          <a:xfrm>
            <a:off x="762" y="428"/>
            <a:ext cx="12190476" cy="6857143"/>
          </a:xfrm>
          <a:prstGeom prst="rect">
            <a:avLst/>
          </a:prstGeom>
        </p:spPr>
      </p:pic>
      <p:sp>
        <p:nvSpPr>
          <p:cNvPr id="2" name="标题 1">
            <a:extLst>
              <a:ext uri="{FF2B5EF4-FFF2-40B4-BE49-F238E27FC236}">
                <a16:creationId xmlns:a16="http://schemas.microsoft.com/office/drawing/2014/main" id="{58734BA7-2479-4C20-BFB1-F3C2794FDA65}"/>
              </a:ext>
            </a:extLst>
          </p:cNvPr>
          <p:cNvSpPr>
            <a:spLocks noGrp="1"/>
          </p:cNvSpPr>
          <p:nvPr>
            <p:ph type="title"/>
          </p:nvPr>
        </p:nvSpPr>
        <p:spPr/>
        <p:txBody>
          <a:bodyPr/>
          <a:lstStyle/>
          <a:p>
            <a:r>
              <a:rPr lang="zh-CN" altLang="en-US" spc="-150" dirty="0">
                <a:solidFill>
                  <a:srgbClr val="EBDECD"/>
                </a:solidFill>
                <a:effectLst>
                  <a:outerShdw blurRad="38100" dist="38100" dir="2700000" algn="tl">
                    <a:srgbClr val="000000">
                      <a:alpha val="43137"/>
                    </a:srgbClr>
                  </a:outerShdw>
                </a:effectLst>
                <a:latin typeface="Quixley LET" pitchFamily="2" charset="0"/>
                <a:ea typeface="QIJIFALLBACK" panose="02000509000000000000" pitchFamily="49" charset="-120"/>
              </a:rPr>
              <a:t>波斯帝国的建立</a:t>
            </a:r>
          </a:p>
        </p:txBody>
      </p:sp>
      <p:sp>
        <p:nvSpPr>
          <p:cNvPr id="3" name="内容占位符 2">
            <a:extLst>
              <a:ext uri="{FF2B5EF4-FFF2-40B4-BE49-F238E27FC236}">
                <a16:creationId xmlns:a16="http://schemas.microsoft.com/office/drawing/2014/main" id="{970FB36E-94A8-4916-B5FE-469AE6C774FD}"/>
              </a:ext>
            </a:extLst>
          </p:cNvPr>
          <p:cNvSpPr>
            <a:spLocks noGrp="1"/>
          </p:cNvSpPr>
          <p:nvPr>
            <p:ph idx="1"/>
          </p:nvPr>
        </p:nvSpPr>
        <p:spPr/>
        <p:txBody>
          <a:bodyPr>
            <a:normAutofit/>
          </a:bodyPr>
          <a:lstStyle/>
          <a:p>
            <a:pPr marL="0" indent="0">
              <a:buNone/>
            </a:pPr>
            <a:endParaRPr lang="en-US" altLang="zh-CN" spc="-150" dirty="0">
              <a:solidFill>
                <a:srgbClr val="EBDECD"/>
              </a:solidFill>
              <a:effectLst/>
              <a:latin typeface="Arial" panose="020B0604020202020204" pitchFamily="34" charset="0"/>
              <a:ea typeface="QIJIFALLBACK" panose="02000509000000000000" pitchFamily="49" charset="-120"/>
              <a:cs typeface="Arial" panose="020B0604020202020204" pitchFamily="34" charset="0"/>
            </a:endParaRPr>
          </a:p>
          <a:p>
            <a:pPr marL="0" indent="0">
              <a:buNone/>
            </a:pPr>
            <a:endParaRPr lang="en-US" altLang="zh-CN" spc="-150" dirty="0">
              <a:solidFill>
                <a:srgbClr val="EBDECD"/>
              </a:solidFill>
              <a:latin typeface="Arial" panose="020B0604020202020204" pitchFamily="34" charset="0"/>
              <a:ea typeface="QIJIFALLBACK" panose="02000509000000000000" pitchFamily="49" charset="-120"/>
              <a:cs typeface="Arial" panose="020B0604020202020204" pitchFamily="34" charset="0"/>
            </a:endParaRPr>
          </a:p>
          <a:p>
            <a:pPr marL="0" indent="0">
              <a:buNone/>
            </a:pPr>
            <a:r>
              <a:rPr lang="zh-CN" altLang="zh-CN" spc="-150" dirty="0">
                <a:solidFill>
                  <a:srgbClr val="EBDECD"/>
                </a:solidFill>
                <a:effectLst/>
                <a:latin typeface="Arial" panose="020B0604020202020204" pitchFamily="34" charset="0"/>
                <a:ea typeface="QIJIFALLBACK" panose="02000509000000000000" pitchFamily="49" charset="-120"/>
                <a:cs typeface="Arial" panose="020B0604020202020204" pitchFamily="34" charset="0"/>
              </a:rPr>
              <a:t>到了大流士一世执政时期，波斯国王不仅</a:t>
            </a:r>
            <a:endParaRPr lang="en-US" altLang="zh-CN" spc="-150" dirty="0">
              <a:solidFill>
                <a:srgbClr val="EBDECD"/>
              </a:solidFill>
              <a:effectLst/>
              <a:latin typeface="Arial" panose="020B0604020202020204" pitchFamily="34" charset="0"/>
              <a:ea typeface="QIJIFALLBACK" panose="02000509000000000000" pitchFamily="49" charset="-120"/>
              <a:cs typeface="Arial" panose="020B0604020202020204" pitchFamily="34" charset="0"/>
            </a:endParaRPr>
          </a:p>
          <a:p>
            <a:pPr marL="0" indent="0">
              <a:buNone/>
            </a:pPr>
            <a:r>
              <a:rPr lang="zh-CN" altLang="zh-CN" spc="-150" dirty="0">
                <a:solidFill>
                  <a:srgbClr val="EBDECD"/>
                </a:solidFill>
                <a:effectLst/>
                <a:latin typeface="Arial" panose="020B0604020202020204" pitchFamily="34" charset="0"/>
                <a:ea typeface="QIJIFALLBACK" panose="02000509000000000000" pitchFamily="49" charset="-120"/>
                <a:cs typeface="Arial" panose="020B0604020202020204" pitchFamily="34" charset="0"/>
              </a:rPr>
              <a:t>能够对边境地区实行有效统治，国内的分</a:t>
            </a:r>
            <a:endParaRPr lang="en-US" altLang="zh-CN" spc="-150" dirty="0">
              <a:solidFill>
                <a:srgbClr val="EBDECD"/>
              </a:solidFill>
              <a:effectLst/>
              <a:latin typeface="Arial" panose="020B0604020202020204" pitchFamily="34" charset="0"/>
              <a:ea typeface="QIJIFALLBACK" panose="02000509000000000000" pitchFamily="49" charset="-120"/>
              <a:cs typeface="Arial" panose="020B0604020202020204" pitchFamily="34" charset="0"/>
            </a:endParaRPr>
          </a:p>
          <a:p>
            <a:pPr marL="0" indent="0">
              <a:buNone/>
            </a:pPr>
            <a:r>
              <a:rPr lang="zh-CN" altLang="zh-CN" spc="-150" dirty="0">
                <a:solidFill>
                  <a:srgbClr val="EBDECD"/>
                </a:solidFill>
                <a:effectLst/>
                <a:latin typeface="Arial" panose="020B0604020202020204" pitchFamily="34" charset="0"/>
                <a:ea typeface="QIJIFALLBACK" panose="02000509000000000000" pitchFamily="49" charset="-120"/>
                <a:cs typeface="Arial" panose="020B0604020202020204" pitchFamily="34" charset="0"/>
              </a:rPr>
              <a:t>裂势力也基本被铲除殆尽。至此，一个高</a:t>
            </a:r>
            <a:endParaRPr lang="en-US" altLang="zh-CN" spc="-150" dirty="0">
              <a:solidFill>
                <a:srgbClr val="EBDECD"/>
              </a:solidFill>
              <a:effectLst/>
              <a:latin typeface="Arial" panose="020B0604020202020204" pitchFamily="34" charset="0"/>
              <a:ea typeface="QIJIFALLBACK" panose="02000509000000000000" pitchFamily="49" charset="-120"/>
              <a:cs typeface="Arial" panose="020B0604020202020204" pitchFamily="34" charset="0"/>
            </a:endParaRPr>
          </a:p>
          <a:p>
            <a:pPr marL="0" indent="0">
              <a:buNone/>
            </a:pPr>
            <a:r>
              <a:rPr lang="zh-CN" altLang="zh-CN" spc="-150" dirty="0">
                <a:solidFill>
                  <a:srgbClr val="EBDECD"/>
                </a:solidFill>
                <a:effectLst/>
                <a:latin typeface="Arial" panose="020B0604020202020204" pitchFamily="34" charset="0"/>
                <a:ea typeface="QIJIFALLBACK" panose="02000509000000000000" pitchFamily="49" charset="-120"/>
                <a:cs typeface="Arial" panose="020B0604020202020204" pitchFamily="34" charset="0"/>
              </a:rPr>
              <a:t>度集权的帝国正式形成。</a:t>
            </a:r>
            <a:endParaRPr lang="zh-CN" altLang="zh-CN" spc="-150" dirty="0">
              <a:solidFill>
                <a:srgbClr val="EBDECD"/>
              </a:solidFill>
              <a:effectLst/>
              <a:latin typeface="Calibri" panose="020F0502020204030204" pitchFamily="34" charset="0"/>
              <a:ea typeface="QIJIFALLBACK" panose="02000509000000000000" pitchFamily="49" charset="-120"/>
              <a:cs typeface="Times New Roman" panose="02020603050405020304" pitchFamily="18" charset="0"/>
            </a:endParaRPr>
          </a:p>
          <a:p>
            <a:pPr marL="0" indent="0">
              <a:buNone/>
            </a:pPr>
            <a:endParaRPr lang="en-US" altLang="zh-CN" spc="-150" dirty="0">
              <a:solidFill>
                <a:srgbClr val="EBDECD"/>
              </a:solidFill>
              <a:ea typeface="QIJIFALLBACK" panose="02000509000000000000" pitchFamily="49" charset="-120"/>
            </a:endParaRPr>
          </a:p>
        </p:txBody>
      </p:sp>
      <p:pic>
        <p:nvPicPr>
          <p:cNvPr id="5" name="图片 4">
            <a:extLst>
              <a:ext uri="{FF2B5EF4-FFF2-40B4-BE49-F238E27FC236}">
                <a16:creationId xmlns:a16="http://schemas.microsoft.com/office/drawing/2014/main" id="{1D2A6071-5931-4A81-9FE3-8C443C06BB89}"/>
              </a:ext>
            </a:extLst>
          </p:cNvPr>
          <p:cNvPicPr>
            <a:picLocks noChangeAspect="1"/>
          </p:cNvPicPr>
          <p:nvPr/>
        </p:nvPicPr>
        <p:blipFill rotWithShape="1">
          <a:blip r:embed="rId3">
            <a:extLst>
              <a:ext uri="{28A0092B-C50C-407E-A947-70E740481C1C}">
                <a14:useLocalDpi xmlns:a14="http://schemas.microsoft.com/office/drawing/2010/main" val="0"/>
              </a:ext>
            </a:extLst>
          </a:blip>
          <a:srcRect l="16631" t="23638" r="14102" b="26956"/>
          <a:stretch/>
        </p:blipFill>
        <p:spPr>
          <a:xfrm>
            <a:off x="7136294" y="2307190"/>
            <a:ext cx="2812774" cy="3388208"/>
          </a:xfrm>
          <a:prstGeom prst="rect">
            <a:avLst/>
          </a:prstGeom>
        </p:spPr>
      </p:pic>
    </p:spTree>
    <p:extLst>
      <p:ext uri="{BB962C8B-B14F-4D97-AF65-F5344CB8AC3E}">
        <p14:creationId xmlns:p14="http://schemas.microsoft.com/office/powerpoint/2010/main" val="806293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524F9473-5618-4919-8EB2-5A54C2CB9B0C}"/>
              </a:ext>
            </a:extLst>
          </p:cNvPr>
          <p:cNvPicPr>
            <a:picLocks noChangeAspect="1"/>
          </p:cNvPicPr>
          <p:nvPr/>
        </p:nvPicPr>
        <p:blipFill>
          <a:blip r:embed="rId3"/>
          <a:stretch>
            <a:fillRect/>
          </a:stretch>
        </p:blipFill>
        <p:spPr>
          <a:xfrm>
            <a:off x="116509" y="857"/>
            <a:ext cx="12190476" cy="6857143"/>
          </a:xfrm>
          <a:prstGeom prst="rect">
            <a:avLst/>
          </a:prstGeom>
        </p:spPr>
      </p:pic>
      <p:sp>
        <p:nvSpPr>
          <p:cNvPr id="2" name="标题 1">
            <a:extLst>
              <a:ext uri="{FF2B5EF4-FFF2-40B4-BE49-F238E27FC236}">
                <a16:creationId xmlns:a16="http://schemas.microsoft.com/office/drawing/2014/main" id="{58734BA7-2479-4C20-BFB1-F3C2794FDA65}"/>
              </a:ext>
            </a:extLst>
          </p:cNvPr>
          <p:cNvSpPr>
            <a:spLocks noGrp="1"/>
          </p:cNvSpPr>
          <p:nvPr>
            <p:ph type="title"/>
          </p:nvPr>
        </p:nvSpPr>
        <p:spPr/>
        <p:txBody>
          <a:bodyPr/>
          <a:lstStyle/>
          <a:p>
            <a:r>
              <a:rPr lang="zh-CN" altLang="en-US" spc="-150" dirty="0">
                <a:solidFill>
                  <a:srgbClr val="EBDECD"/>
                </a:solidFill>
                <a:effectLst>
                  <a:outerShdw blurRad="38100" dist="38100" dir="2700000" algn="tl">
                    <a:srgbClr val="000000">
                      <a:alpha val="43137"/>
                    </a:srgbClr>
                  </a:outerShdw>
                </a:effectLst>
                <a:latin typeface="Quixley LET" pitchFamily="2" charset="0"/>
                <a:ea typeface="QIJIFALLBACK" panose="02000509000000000000" pitchFamily="49" charset="-120"/>
              </a:rPr>
              <a:t>波斯与古希腊的制度对比</a:t>
            </a:r>
          </a:p>
        </p:txBody>
      </p:sp>
      <p:sp>
        <p:nvSpPr>
          <p:cNvPr id="3" name="内容占位符 2">
            <a:extLst>
              <a:ext uri="{FF2B5EF4-FFF2-40B4-BE49-F238E27FC236}">
                <a16:creationId xmlns:a16="http://schemas.microsoft.com/office/drawing/2014/main" id="{970FB36E-94A8-4916-B5FE-469AE6C774FD}"/>
              </a:ext>
            </a:extLst>
          </p:cNvPr>
          <p:cNvSpPr>
            <a:spLocks noGrp="1"/>
          </p:cNvSpPr>
          <p:nvPr>
            <p:ph idx="1"/>
          </p:nvPr>
        </p:nvSpPr>
        <p:spPr/>
        <p:txBody>
          <a:bodyPr/>
          <a:lstStyle/>
          <a:p>
            <a:pPr marL="0" indent="0">
              <a:buNone/>
            </a:pPr>
            <a:r>
              <a:rPr lang="zh-CN" altLang="en-US" dirty="0">
                <a:solidFill>
                  <a:srgbClr val="EBDECD"/>
                </a:solidFill>
                <a:ea typeface="QIJIFALLBACK" panose="02000509000000000000" pitchFamily="49" charset="-120"/>
              </a:rPr>
              <a:t>                                                                       波斯</a:t>
            </a:r>
            <a:endParaRPr lang="en-US" altLang="zh-CN" dirty="0">
              <a:solidFill>
                <a:srgbClr val="EBDECD"/>
              </a:solidFill>
              <a:ea typeface="QIJIFALLBACK" panose="02000509000000000000" pitchFamily="49" charset="-120"/>
            </a:endParaRPr>
          </a:p>
        </p:txBody>
      </p:sp>
      <p:sp>
        <p:nvSpPr>
          <p:cNvPr id="5" name="矩形 4">
            <a:extLst>
              <a:ext uri="{FF2B5EF4-FFF2-40B4-BE49-F238E27FC236}">
                <a16:creationId xmlns:a16="http://schemas.microsoft.com/office/drawing/2014/main" id="{38035358-0453-43F2-8E80-A2832B9C6563}"/>
              </a:ext>
            </a:extLst>
          </p:cNvPr>
          <p:cNvSpPr/>
          <p:nvPr/>
        </p:nvSpPr>
        <p:spPr>
          <a:xfrm>
            <a:off x="838200" y="1808922"/>
            <a:ext cx="10515600" cy="4373217"/>
          </a:xfrm>
          <a:prstGeom prst="rect">
            <a:avLst/>
          </a:prstGeom>
          <a:noFill/>
          <a:ln>
            <a:solidFill>
              <a:srgbClr val="EBDECD"/>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75E7F020-18B3-4C9C-BEE1-2A6A453AB377}"/>
              </a:ext>
            </a:extLst>
          </p:cNvPr>
          <p:cNvSpPr/>
          <p:nvPr/>
        </p:nvSpPr>
        <p:spPr>
          <a:xfrm>
            <a:off x="838200" y="1808922"/>
            <a:ext cx="10515600" cy="844826"/>
          </a:xfrm>
          <a:prstGeom prst="rect">
            <a:avLst/>
          </a:prstGeom>
          <a:noFill/>
          <a:ln>
            <a:solidFill>
              <a:srgbClr val="EBDE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3C26C499-2E2C-458C-8A9D-C54335006CFA}"/>
              </a:ext>
            </a:extLst>
          </p:cNvPr>
          <p:cNvSpPr/>
          <p:nvPr/>
        </p:nvSpPr>
        <p:spPr>
          <a:xfrm>
            <a:off x="838200" y="1820449"/>
            <a:ext cx="2213113" cy="4351338"/>
          </a:xfrm>
          <a:prstGeom prst="rect">
            <a:avLst/>
          </a:prstGeom>
          <a:noFill/>
          <a:ln>
            <a:solidFill>
              <a:srgbClr val="EBDE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8D0219FC-4464-410A-A61B-9DEF3E0139F5}"/>
              </a:ext>
            </a:extLst>
          </p:cNvPr>
          <p:cNvSpPr/>
          <p:nvPr/>
        </p:nvSpPr>
        <p:spPr>
          <a:xfrm>
            <a:off x="3051313" y="1798570"/>
            <a:ext cx="4542183" cy="4383569"/>
          </a:xfrm>
          <a:prstGeom prst="rect">
            <a:avLst/>
          </a:prstGeom>
          <a:noFill/>
          <a:ln>
            <a:solidFill>
              <a:srgbClr val="EBDE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D5410B9-54AD-4239-AB3B-1D9BEE9FA941}"/>
              </a:ext>
            </a:extLst>
          </p:cNvPr>
          <p:cNvSpPr/>
          <p:nvPr/>
        </p:nvSpPr>
        <p:spPr>
          <a:xfrm>
            <a:off x="838200" y="2670451"/>
            <a:ext cx="10515600" cy="844826"/>
          </a:xfrm>
          <a:prstGeom prst="rect">
            <a:avLst/>
          </a:prstGeom>
          <a:noFill/>
          <a:ln>
            <a:solidFill>
              <a:srgbClr val="EBDE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FF301321-F318-4FF1-8C78-0580565C50CE}"/>
              </a:ext>
            </a:extLst>
          </p:cNvPr>
          <p:cNvSpPr txBox="1"/>
          <p:nvPr/>
        </p:nvSpPr>
        <p:spPr>
          <a:xfrm>
            <a:off x="4885318" y="1945660"/>
            <a:ext cx="1045479" cy="523220"/>
          </a:xfrm>
          <a:prstGeom prst="rect">
            <a:avLst/>
          </a:prstGeom>
          <a:noFill/>
        </p:spPr>
        <p:txBody>
          <a:bodyPr wrap="none" rtlCol="0">
            <a:spAutoFit/>
          </a:bodyPr>
          <a:lstStyle/>
          <a:p>
            <a:r>
              <a:rPr lang="zh-CN" altLang="en-US" sz="2800" dirty="0">
                <a:solidFill>
                  <a:srgbClr val="EBDECD"/>
                </a:solidFill>
                <a:ea typeface="QIJIFALLBACK" panose="02000509000000000000" pitchFamily="49" charset="-120"/>
              </a:rPr>
              <a:t>古希腊</a:t>
            </a:r>
          </a:p>
        </p:txBody>
      </p:sp>
      <p:sp>
        <p:nvSpPr>
          <p:cNvPr id="16" name="文本框 15">
            <a:extLst>
              <a:ext uri="{FF2B5EF4-FFF2-40B4-BE49-F238E27FC236}">
                <a16:creationId xmlns:a16="http://schemas.microsoft.com/office/drawing/2014/main" id="{A0D40BEB-627F-4ADB-AA64-37ADEA506830}"/>
              </a:ext>
            </a:extLst>
          </p:cNvPr>
          <p:cNvSpPr txBox="1"/>
          <p:nvPr/>
        </p:nvSpPr>
        <p:spPr>
          <a:xfrm>
            <a:off x="924340" y="2831254"/>
            <a:ext cx="758541" cy="523220"/>
          </a:xfrm>
          <a:prstGeom prst="rect">
            <a:avLst/>
          </a:prstGeom>
          <a:noFill/>
        </p:spPr>
        <p:txBody>
          <a:bodyPr wrap="none" rtlCol="0">
            <a:spAutoFit/>
          </a:bodyPr>
          <a:lstStyle/>
          <a:p>
            <a:r>
              <a:rPr lang="zh-CN" altLang="en-US" sz="2800" dirty="0">
                <a:solidFill>
                  <a:srgbClr val="EBDECD"/>
                </a:solidFill>
                <a:ea typeface="QIJIFALLBACK" panose="02000509000000000000" pitchFamily="49" charset="-120"/>
              </a:rPr>
              <a:t>制度</a:t>
            </a:r>
          </a:p>
        </p:txBody>
      </p:sp>
      <p:sp>
        <p:nvSpPr>
          <p:cNvPr id="17" name="矩形 16">
            <a:extLst>
              <a:ext uri="{FF2B5EF4-FFF2-40B4-BE49-F238E27FC236}">
                <a16:creationId xmlns:a16="http://schemas.microsoft.com/office/drawing/2014/main" id="{135583E6-6543-4C5A-BBE6-189B639F489D}"/>
              </a:ext>
            </a:extLst>
          </p:cNvPr>
          <p:cNvSpPr/>
          <p:nvPr/>
        </p:nvSpPr>
        <p:spPr>
          <a:xfrm>
            <a:off x="838200" y="3515277"/>
            <a:ext cx="10515600" cy="1394653"/>
          </a:xfrm>
          <a:prstGeom prst="rect">
            <a:avLst/>
          </a:prstGeom>
          <a:noFill/>
          <a:ln>
            <a:solidFill>
              <a:srgbClr val="EBDEC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B0313BF6-34A8-4666-989F-AB6EF55C4DB1}"/>
              </a:ext>
            </a:extLst>
          </p:cNvPr>
          <p:cNvSpPr txBox="1"/>
          <p:nvPr/>
        </p:nvSpPr>
        <p:spPr>
          <a:xfrm>
            <a:off x="924339" y="4001294"/>
            <a:ext cx="758541" cy="523220"/>
          </a:xfrm>
          <a:prstGeom prst="rect">
            <a:avLst/>
          </a:prstGeom>
          <a:noFill/>
        </p:spPr>
        <p:txBody>
          <a:bodyPr wrap="none" rtlCol="0">
            <a:spAutoFit/>
          </a:bodyPr>
          <a:lstStyle/>
          <a:p>
            <a:r>
              <a:rPr lang="zh-CN" altLang="en-US" sz="2800" dirty="0">
                <a:solidFill>
                  <a:srgbClr val="EBDECD"/>
                </a:solidFill>
                <a:ea typeface="QIJIFALLBACK" panose="02000509000000000000" pitchFamily="49" charset="-120"/>
              </a:rPr>
              <a:t>优点</a:t>
            </a:r>
          </a:p>
        </p:txBody>
      </p:sp>
      <p:sp>
        <p:nvSpPr>
          <p:cNvPr id="19" name="文本框 18">
            <a:extLst>
              <a:ext uri="{FF2B5EF4-FFF2-40B4-BE49-F238E27FC236}">
                <a16:creationId xmlns:a16="http://schemas.microsoft.com/office/drawing/2014/main" id="{E75F53E0-E1A5-4C0A-9467-64487D71DF21}"/>
              </a:ext>
            </a:extLst>
          </p:cNvPr>
          <p:cNvSpPr txBox="1"/>
          <p:nvPr/>
        </p:nvSpPr>
        <p:spPr>
          <a:xfrm>
            <a:off x="924339" y="5279248"/>
            <a:ext cx="758541" cy="523220"/>
          </a:xfrm>
          <a:prstGeom prst="rect">
            <a:avLst/>
          </a:prstGeom>
          <a:noFill/>
        </p:spPr>
        <p:txBody>
          <a:bodyPr wrap="none" rtlCol="0">
            <a:spAutoFit/>
          </a:bodyPr>
          <a:lstStyle/>
          <a:p>
            <a:r>
              <a:rPr lang="zh-CN" altLang="en-US" sz="2800" dirty="0">
                <a:solidFill>
                  <a:srgbClr val="EBDECD"/>
                </a:solidFill>
                <a:ea typeface="QIJIFALLBACK" panose="02000509000000000000" pitchFamily="49" charset="-120"/>
              </a:rPr>
              <a:t>缺点</a:t>
            </a:r>
          </a:p>
        </p:txBody>
      </p:sp>
      <p:sp>
        <p:nvSpPr>
          <p:cNvPr id="20" name="文本框 19">
            <a:extLst>
              <a:ext uri="{FF2B5EF4-FFF2-40B4-BE49-F238E27FC236}">
                <a16:creationId xmlns:a16="http://schemas.microsoft.com/office/drawing/2014/main" id="{84A66FDE-4EB8-4816-95E2-79AED9D70226}"/>
              </a:ext>
            </a:extLst>
          </p:cNvPr>
          <p:cNvSpPr txBox="1"/>
          <p:nvPr/>
        </p:nvSpPr>
        <p:spPr>
          <a:xfrm>
            <a:off x="2999303" y="2773552"/>
            <a:ext cx="1045479" cy="523220"/>
          </a:xfrm>
          <a:prstGeom prst="rect">
            <a:avLst/>
          </a:prstGeom>
          <a:noFill/>
        </p:spPr>
        <p:txBody>
          <a:bodyPr wrap="none" rtlCol="0">
            <a:spAutoFit/>
          </a:bodyPr>
          <a:lstStyle/>
          <a:p>
            <a:r>
              <a:rPr lang="zh-CN" altLang="en-US" sz="2800" dirty="0">
                <a:solidFill>
                  <a:srgbClr val="EBDECD"/>
                </a:solidFill>
                <a:ea typeface="QIJIFALLBACK" panose="02000509000000000000" pitchFamily="49" charset="-120"/>
              </a:rPr>
              <a:t>民主制</a:t>
            </a:r>
          </a:p>
        </p:txBody>
      </p:sp>
      <p:sp>
        <p:nvSpPr>
          <p:cNvPr id="21" name="文本框 20">
            <a:extLst>
              <a:ext uri="{FF2B5EF4-FFF2-40B4-BE49-F238E27FC236}">
                <a16:creationId xmlns:a16="http://schemas.microsoft.com/office/drawing/2014/main" id="{ACDC0B41-3D89-4B35-B981-0BC9F34D2E8F}"/>
              </a:ext>
            </a:extLst>
          </p:cNvPr>
          <p:cNvSpPr txBox="1"/>
          <p:nvPr/>
        </p:nvSpPr>
        <p:spPr>
          <a:xfrm>
            <a:off x="7489476" y="2724737"/>
            <a:ext cx="1332416" cy="523220"/>
          </a:xfrm>
          <a:prstGeom prst="rect">
            <a:avLst/>
          </a:prstGeom>
          <a:noFill/>
        </p:spPr>
        <p:txBody>
          <a:bodyPr wrap="none" rtlCol="0">
            <a:spAutoFit/>
          </a:bodyPr>
          <a:lstStyle/>
          <a:p>
            <a:r>
              <a:rPr lang="zh-CN" altLang="en-US" sz="2800" dirty="0">
                <a:solidFill>
                  <a:srgbClr val="EBDECD"/>
                </a:solidFill>
                <a:ea typeface="QIJIFALLBACK" panose="02000509000000000000" pitchFamily="49" charset="-120"/>
              </a:rPr>
              <a:t>君主专制</a:t>
            </a:r>
          </a:p>
        </p:txBody>
      </p:sp>
      <p:sp>
        <p:nvSpPr>
          <p:cNvPr id="22" name="文本框 21">
            <a:extLst>
              <a:ext uri="{FF2B5EF4-FFF2-40B4-BE49-F238E27FC236}">
                <a16:creationId xmlns:a16="http://schemas.microsoft.com/office/drawing/2014/main" id="{CB9B8889-343D-4702-B204-3692E89A789B}"/>
              </a:ext>
            </a:extLst>
          </p:cNvPr>
          <p:cNvSpPr txBox="1"/>
          <p:nvPr/>
        </p:nvSpPr>
        <p:spPr>
          <a:xfrm>
            <a:off x="2963136" y="3950993"/>
            <a:ext cx="1332416" cy="523220"/>
          </a:xfrm>
          <a:prstGeom prst="rect">
            <a:avLst/>
          </a:prstGeom>
          <a:noFill/>
        </p:spPr>
        <p:txBody>
          <a:bodyPr wrap="none" rtlCol="0">
            <a:spAutoFit/>
          </a:bodyPr>
          <a:lstStyle/>
          <a:p>
            <a:r>
              <a:rPr lang="zh-CN" altLang="en-US" sz="2800" dirty="0">
                <a:solidFill>
                  <a:srgbClr val="EBDECD"/>
                </a:solidFill>
                <a:ea typeface="QIJIFALLBACK" panose="02000509000000000000" pitchFamily="49" charset="-120"/>
              </a:rPr>
              <a:t>相对民主</a:t>
            </a:r>
          </a:p>
        </p:txBody>
      </p:sp>
      <p:sp>
        <p:nvSpPr>
          <p:cNvPr id="23" name="文本框 22">
            <a:extLst>
              <a:ext uri="{FF2B5EF4-FFF2-40B4-BE49-F238E27FC236}">
                <a16:creationId xmlns:a16="http://schemas.microsoft.com/office/drawing/2014/main" id="{C33108E2-8B7A-42C2-883D-8441592A0040}"/>
              </a:ext>
            </a:extLst>
          </p:cNvPr>
          <p:cNvSpPr txBox="1"/>
          <p:nvPr/>
        </p:nvSpPr>
        <p:spPr>
          <a:xfrm>
            <a:off x="7489476" y="3950993"/>
            <a:ext cx="1619354" cy="523220"/>
          </a:xfrm>
          <a:prstGeom prst="rect">
            <a:avLst/>
          </a:prstGeom>
          <a:noFill/>
        </p:spPr>
        <p:txBody>
          <a:bodyPr wrap="none" rtlCol="0">
            <a:spAutoFit/>
          </a:bodyPr>
          <a:lstStyle/>
          <a:p>
            <a:r>
              <a:rPr lang="zh-CN" altLang="en-US" sz="2800" dirty="0">
                <a:solidFill>
                  <a:srgbClr val="EBDECD"/>
                </a:solidFill>
                <a:ea typeface="QIJIFALLBACK" panose="02000509000000000000" pitchFamily="49" charset="-120"/>
              </a:rPr>
              <a:t>行政效率高</a:t>
            </a:r>
          </a:p>
        </p:txBody>
      </p:sp>
      <p:sp>
        <p:nvSpPr>
          <p:cNvPr id="24" name="文本框 23">
            <a:extLst>
              <a:ext uri="{FF2B5EF4-FFF2-40B4-BE49-F238E27FC236}">
                <a16:creationId xmlns:a16="http://schemas.microsoft.com/office/drawing/2014/main" id="{974600CB-2906-487D-B345-6AE698FBECC2}"/>
              </a:ext>
            </a:extLst>
          </p:cNvPr>
          <p:cNvSpPr txBox="1"/>
          <p:nvPr/>
        </p:nvSpPr>
        <p:spPr>
          <a:xfrm>
            <a:off x="3029866" y="5174077"/>
            <a:ext cx="3775393" cy="954107"/>
          </a:xfrm>
          <a:prstGeom prst="rect">
            <a:avLst/>
          </a:prstGeom>
          <a:noFill/>
        </p:spPr>
        <p:txBody>
          <a:bodyPr wrap="none" rtlCol="0">
            <a:spAutoFit/>
          </a:bodyPr>
          <a:lstStyle/>
          <a:p>
            <a:r>
              <a:rPr lang="zh-CN" altLang="en-US" sz="2800" dirty="0">
                <a:solidFill>
                  <a:srgbClr val="EBDECD"/>
                </a:solidFill>
                <a:ea typeface="QIJIFALLBACK" panose="02000509000000000000" pitchFamily="49" charset="-120"/>
              </a:rPr>
              <a:t>行政效率过低，只适合</a:t>
            </a:r>
            <a:endParaRPr lang="en-US" altLang="zh-CN" sz="2800" dirty="0">
              <a:solidFill>
                <a:srgbClr val="EBDECD"/>
              </a:solidFill>
              <a:ea typeface="QIJIFALLBACK" panose="02000509000000000000" pitchFamily="49" charset="-120"/>
            </a:endParaRPr>
          </a:p>
          <a:p>
            <a:r>
              <a:rPr lang="zh-CN" altLang="en-US" sz="2800" dirty="0">
                <a:solidFill>
                  <a:srgbClr val="EBDECD"/>
                </a:solidFill>
                <a:ea typeface="QIJIFALLBACK" panose="02000509000000000000" pitchFamily="49" charset="-120"/>
              </a:rPr>
              <a:t>小国寡民</a:t>
            </a:r>
          </a:p>
        </p:txBody>
      </p:sp>
      <p:sp>
        <p:nvSpPr>
          <p:cNvPr id="25" name="文本框 24">
            <a:extLst>
              <a:ext uri="{FF2B5EF4-FFF2-40B4-BE49-F238E27FC236}">
                <a16:creationId xmlns:a16="http://schemas.microsoft.com/office/drawing/2014/main" id="{CB754718-6C68-4088-8E9B-47788E9A3BC1}"/>
              </a:ext>
            </a:extLst>
          </p:cNvPr>
          <p:cNvSpPr txBox="1"/>
          <p:nvPr/>
        </p:nvSpPr>
        <p:spPr>
          <a:xfrm>
            <a:off x="7489476" y="5219991"/>
            <a:ext cx="1332416" cy="523220"/>
          </a:xfrm>
          <a:prstGeom prst="rect">
            <a:avLst/>
          </a:prstGeom>
          <a:noFill/>
        </p:spPr>
        <p:txBody>
          <a:bodyPr wrap="none" rtlCol="0">
            <a:spAutoFit/>
          </a:bodyPr>
          <a:lstStyle/>
          <a:p>
            <a:r>
              <a:rPr lang="zh-CN" altLang="en-US" sz="2800" dirty="0">
                <a:solidFill>
                  <a:srgbClr val="EBDECD"/>
                </a:solidFill>
                <a:ea typeface="QIJIFALLBACK" panose="02000509000000000000" pitchFamily="49" charset="-120"/>
              </a:rPr>
              <a:t>民主性差</a:t>
            </a:r>
          </a:p>
        </p:txBody>
      </p:sp>
      <p:pic>
        <p:nvPicPr>
          <p:cNvPr id="9" name="图片 8">
            <a:extLst>
              <a:ext uri="{FF2B5EF4-FFF2-40B4-BE49-F238E27FC236}">
                <a16:creationId xmlns:a16="http://schemas.microsoft.com/office/drawing/2014/main" id="{E1A08B8E-0385-4374-919E-704C1FCC69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7851" y="599039"/>
            <a:ext cx="8467791" cy="5832475"/>
          </a:xfrm>
          <a:prstGeom prst="rect">
            <a:avLst/>
          </a:prstGeom>
        </p:spPr>
      </p:pic>
    </p:spTree>
    <p:extLst>
      <p:ext uri="{BB962C8B-B14F-4D97-AF65-F5344CB8AC3E}">
        <p14:creationId xmlns:p14="http://schemas.microsoft.com/office/powerpoint/2010/main" val="1950957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7525B11-4DEF-4169-B9F0-40FA2B1EF2E8}"/>
              </a:ext>
            </a:extLst>
          </p:cNvPr>
          <p:cNvPicPr>
            <a:picLocks noChangeAspect="1"/>
          </p:cNvPicPr>
          <p:nvPr/>
        </p:nvPicPr>
        <p:blipFill>
          <a:blip r:embed="rId2"/>
          <a:stretch>
            <a:fillRect/>
          </a:stretch>
        </p:blipFill>
        <p:spPr>
          <a:xfrm>
            <a:off x="0" y="857"/>
            <a:ext cx="12190476" cy="6857143"/>
          </a:xfrm>
          <a:prstGeom prst="rect">
            <a:avLst/>
          </a:prstGeom>
        </p:spPr>
      </p:pic>
      <p:sp>
        <p:nvSpPr>
          <p:cNvPr id="2" name="标题 1">
            <a:extLst>
              <a:ext uri="{FF2B5EF4-FFF2-40B4-BE49-F238E27FC236}">
                <a16:creationId xmlns:a16="http://schemas.microsoft.com/office/drawing/2014/main" id="{5FF156B0-6D93-4C44-8BC2-F6FCF50851D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C9D1F98-5A28-4383-876E-6CF718915DFE}"/>
              </a:ext>
            </a:extLst>
          </p:cNvPr>
          <p:cNvSpPr>
            <a:spLocks noGrp="1"/>
          </p:cNvSpPr>
          <p:nvPr>
            <p:ph idx="1"/>
          </p:nvPr>
        </p:nvSpPr>
        <p:spPr>
          <a:xfrm>
            <a:off x="758687" y="3664364"/>
            <a:ext cx="10515600" cy="4351338"/>
          </a:xfrm>
        </p:spPr>
        <p:txBody>
          <a:bodyPr>
            <a:normAutofit/>
          </a:bodyPr>
          <a:lstStyle/>
          <a:p>
            <a:pPr marL="0" indent="0" algn="ctr">
              <a:buNone/>
            </a:pPr>
            <a:r>
              <a:rPr lang="zh-CN" altLang="en-US" sz="8800" spc="-150" dirty="0">
                <a:solidFill>
                  <a:srgbClr val="EBDECD"/>
                </a:solidFill>
                <a:effectLst>
                  <a:outerShdw blurRad="50800" dist="88900" dir="7800000" sx="96000" sy="96000" algn="ctr" rotWithShape="0">
                    <a:srgbClr val="D6BD9C">
                      <a:alpha val="80000"/>
                    </a:srgbClr>
                  </a:outerShdw>
                </a:effectLst>
                <a:latin typeface="Quixley LET" pitchFamily="2" charset="0"/>
                <a:ea typeface="QIJIFALLBACK" panose="02000509000000000000" pitchFamily="49" charset="-120"/>
              </a:rPr>
              <a:t>萨珊王朝的创立</a:t>
            </a:r>
            <a:endParaRPr lang="zh-CN" altLang="en-US" sz="8800" dirty="0">
              <a:effectLst>
                <a:outerShdw blurRad="50800" dist="88900" dir="7800000" sx="96000" sy="96000" algn="ctr" rotWithShape="0">
                  <a:srgbClr val="D6BD9C">
                    <a:alpha val="80000"/>
                  </a:srgbClr>
                </a:outerShdw>
              </a:effectLst>
            </a:endParaRPr>
          </a:p>
        </p:txBody>
      </p:sp>
    </p:spTree>
    <p:extLst>
      <p:ext uri="{BB962C8B-B14F-4D97-AF65-F5344CB8AC3E}">
        <p14:creationId xmlns:p14="http://schemas.microsoft.com/office/powerpoint/2010/main" val="3000932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524F9473-5618-4919-8EB2-5A54C2CB9B0C}"/>
              </a:ext>
            </a:extLst>
          </p:cNvPr>
          <p:cNvPicPr>
            <a:picLocks noChangeAspect="1"/>
          </p:cNvPicPr>
          <p:nvPr/>
        </p:nvPicPr>
        <p:blipFill>
          <a:blip r:embed="rId3"/>
          <a:stretch>
            <a:fillRect/>
          </a:stretch>
        </p:blipFill>
        <p:spPr>
          <a:xfrm>
            <a:off x="762" y="428"/>
            <a:ext cx="12190476" cy="6857143"/>
          </a:xfrm>
          <a:prstGeom prst="rect">
            <a:avLst/>
          </a:prstGeom>
        </p:spPr>
      </p:pic>
      <p:sp>
        <p:nvSpPr>
          <p:cNvPr id="2" name="标题 1">
            <a:extLst>
              <a:ext uri="{FF2B5EF4-FFF2-40B4-BE49-F238E27FC236}">
                <a16:creationId xmlns:a16="http://schemas.microsoft.com/office/drawing/2014/main" id="{58734BA7-2479-4C20-BFB1-F3C2794FDA65}"/>
              </a:ext>
            </a:extLst>
          </p:cNvPr>
          <p:cNvSpPr>
            <a:spLocks noGrp="1"/>
          </p:cNvSpPr>
          <p:nvPr>
            <p:ph type="title"/>
          </p:nvPr>
        </p:nvSpPr>
        <p:spPr/>
        <p:txBody>
          <a:bodyPr/>
          <a:lstStyle/>
          <a:p>
            <a:r>
              <a:rPr lang="zh-CN" altLang="en-US" spc="-150" dirty="0">
                <a:solidFill>
                  <a:srgbClr val="EBDECD"/>
                </a:solidFill>
                <a:effectLst>
                  <a:outerShdw blurRad="38100" dist="38100" dir="2700000" algn="tl">
                    <a:srgbClr val="000000">
                      <a:alpha val="43137"/>
                    </a:srgbClr>
                  </a:outerShdw>
                </a:effectLst>
                <a:latin typeface="Quixley LET" pitchFamily="2" charset="0"/>
                <a:ea typeface="QIJIFALLBACK" panose="02000509000000000000" pitchFamily="49" charset="-120"/>
              </a:rPr>
              <a:t>萨珊王朝的创立</a:t>
            </a:r>
          </a:p>
        </p:txBody>
      </p:sp>
      <p:sp>
        <p:nvSpPr>
          <p:cNvPr id="3" name="内容占位符 2">
            <a:extLst>
              <a:ext uri="{FF2B5EF4-FFF2-40B4-BE49-F238E27FC236}">
                <a16:creationId xmlns:a16="http://schemas.microsoft.com/office/drawing/2014/main" id="{970FB36E-94A8-4916-B5FE-469AE6C774FD}"/>
              </a:ext>
            </a:extLst>
          </p:cNvPr>
          <p:cNvSpPr>
            <a:spLocks noGrp="1"/>
          </p:cNvSpPr>
          <p:nvPr>
            <p:ph idx="1"/>
          </p:nvPr>
        </p:nvSpPr>
        <p:spPr>
          <a:xfrm>
            <a:off x="838200" y="1368425"/>
            <a:ext cx="10515600" cy="4351338"/>
          </a:xfrm>
        </p:spPr>
        <p:txBody>
          <a:bodyPr/>
          <a:lstStyle/>
          <a:p>
            <a:pPr marL="0" indent="0">
              <a:buNone/>
            </a:pPr>
            <a:r>
              <a:rPr lang="zh-CN" altLang="en-US" dirty="0">
                <a:solidFill>
                  <a:srgbClr val="EBDECD"/>
                </a:solidFill>
                <a:ea typeface="QIJIFALLBACK" panose="02000509000000000000" pitchFamily="49" charset="-120"/>
              </a:rPr>
              <a:t>公元</a:t>
            </a:r>
            <a:r>
              <a:rPr lang="en-US" altLang="zh-CN" dirty="0">
                <a:solidFill>
                  <a:srgbClr val="EBDECD"/>
                </a:solidFill>
                <a:ea typeface="QIJIFALLBACK" panose="02000509000000000000" pitchFamily="49" charset="-120"/>
              </a:rPr>
              <a:t>226</a:t>
            </a:r>
            <a:r>
              <a:rPr lang="zh-CN" altLang="en-US" dirty="0">
                <a:solidFill>
                  <a:srgbClr val="EBDECD"/>
                </a:solidFill>
                <a:ea typeface="QIJIFALLBACK" panose="02000509000000000000" pitchFamily="49" charset="-120"/>
              </a:rPr>
              <a:t>年，阿尔达希尔一世推翻安息王朝，夺得安息的首府泰西封，建立起伊朗历史上的新王朝萨珊王朝。</a:t>
            </a:r>
            <a:endParaRPr lang="en-US" altLang="zh-CN" dirty="0">
              <a:solidFill>
                <a:srgbClr val="EBDECD"/>
              </a:solidFill>
              <a:ea typeface="QIJIFALLBACK" panose="02000509000000000000" pitchFamily="49" charset="-120"/>
            </a:endParaRPr>
          </a:p>
        </p:txBody>
      </p:sp>
      <p:pic>
        <p:nvPicPr>
          <p:cNvPr id="7" name="图片 6" descr="阿胡拉·马兹达对阿尔达希尔一世的授权仪式">
            <a:extLst>
              <a:ext uri="{FF2B5EF4-FFF2-40B4-BE49-F238E27FC236}">
                <a16:creationId xmlns:a16="http://schemas.microsoft.com/office/drawing/2014/main" id="{0BF1DE6B-3667-4BD9-8A0E-FA64045B16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a:xfrm>
            <a:off x="919036" y="2351392"/>
            <a:ext cx="5541645" cy="4155551"/>
          </a:xfrm>
          <a:prstGeom prst="rect">
            <a:avLst/>
          </a:prstGeom>
          <a:noFill/>
          <a:ln>
            <a:noFill/>
          </a:ln>
        </p:spPr>
      </p:pic>
      <p:sp>
        <p:nvSpPr>
          <p:cNvPr id="8" name="文本框 7">
            <a:extLst>
              <a:ext uri="{FF2B5EF4-FFF2-40B4-BE49-F238E27FC236}">
                <a16:creationId xmlns:a16="http://schemas.microsoft.com/office/drawing/2014/main" id="{60D6AFE1-8C1B-4283-89A6-6A31F21B87B1}"/>
              </a:ext>
            </a:extLst>
          </p:cNvPr>
          <p:cNvSpPr txBox="1"/>
          <p:nvPr/>
        </p:nvSpPr>
        <p:spPr>
          <a:xfrm>
            <a:off x="6647914" y="2351392"/>
            <a:ext cx="800219" cy="4222786"/>
          </a:xfrm>
          <a:prstGeom prst="rect">
            <a:avLst/>
          </a:prstGeom>
          <a:noFill/>
        </p:spPr>
        <p:txBody>
          <a:bodyPr vert="eaVert" wrap="square" rtlCol="0">
            <a:spAutoFit/>
          </a:bodyPr>
          <a:lstStyle/>
          <a:p>
            <a:r>
              <a:rPr lang="zh-CN" altLang="zh-CN" sz="2000" kern="100" dirty="0">
                <a:solidFill>
                  <a:srgbClr val="EBDECD"/>
                </a:solidFill>
                <a:effectLst/>
                <a:ea typeface="QIJIFALLBACK" panose="02000509000000000000" pitchFamily="49" charset="-120"/>
                <a:cs typeface="Times New Roman" panose="02020603050405020304" pitchFamily="18" charset="0"/>
              </a:rPr>
              <a:t>阿胡拉·马兹达对阿尔达希尔一世的授权仪式</a:t>
            </a:r>
            <a:endParaRPr lang="zh-CN" altLang="en-US" sz="2000" dirty="0">
              <a:solidFill>
                <a:srgbClr val="EBDECD"/>
              </a:solidFill>
              <a:ea typeface="QIJIFALLBACK" panose="02000509000000000000" pitchFamily="49" charset="-120"/>
            </a:endParaRPr>
          </a:p>
        </p:txBody>
      </p:sp>
    </p:spTree>
    <p:extLst>
      <p:ext uri="{BB962C8B-B14F-4D97-AF65-F5344CB8AC3E}">
        <p14:creationId xmlns:p14="http://schemas.microsoft.com/office/powerpoint/2010/main" val="30784404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524F9473-5618-4919-8EB2-5A54C2CB9B0C}"/>
              </a:ext>
            </a:extLst>
          </p:cNvPr>
          <p:cNvPicPr>
            <a:picLocks noChangeAspect="1"/>
          </p:cNvPicPr>
          <p:nvPr/>
        </p:nvPicPr>
        <p:blipFill>
          <a:blip r:embed="rId3"/>
          <a:stretch>
            <a:fillRect/>
          </a:stretch>
        </p:blipFill>
        <p:spPr>
          <a:xfrm>
            <a:off x="762" y="428"/>
            <a:ext cx="12190476" cy="6857143"/>
          </a:xfrm>
          <a:prstGeom prst="rect">
            <a:avLst/>
          </a:prstGeom>
        </p:spPr>
      </p:pic>
      <p:sp>
        <p:nvSpPr>
          <p:cNvPr id="2" name="标题 1">
            <a:extLst>
              <a:ext uri="{FF2B5EF4-FFF2-40B4-BE49-F238E27FC236}">
                <a16:creationId xmlns:a16="http://schemas.microsoft.com/office/drawing/2014/main" id="{58734BA7-2479-4C20-BFB1-F3C2794FDA65}"/>
              </a:ext>
            </a:extLst>
          </p:cNvPr>
          <p:cNvSpPr>
            <a:spLocks noGrp="1"/>
          </p:cNvSpPr>
          <p:nvPr>
            <p:ph type="title"/>
          </p:nvPr>
        </p:nvSpPr>
        <p:spPr/>
        <p:txBody>
          <a:bodyPr/>
          <a:lstStyle/>
          <a:p>
            <a:r>
              <a:rPr lang="zh-CN" altLang="en-US" spc="-150" dirty="0">
                <a:solidFill>
                  <a:srgbClr val="EBDECD"/>
                </a:solidFill>
                <a:effectLst>
                  <a:outerShdw blurRad="38100" dist="38100" dir="2700000" algn="tl">
                    <a:srgbClr val="000000">
                      <a:alpha val="43137"/>
                    </a:srgbClr>
                  </a:outerShdw>
                </a:effectLst>
                <a:latin typeface="Quixley LET" pitchFamily="2" charset="0"/>
                <a:ea typeface="QIJIFALLBACK" panose="02000509000000000000" pitchFamily="49" charset="-120"/>
              </a:rPr>
              <a:t>有关阿尔达希尔一世</a:t>
            </a:r>
          </a:p>
        </p:txBody>
      </p:sp>
      <p:sp>
        <p:nvSpPr>
          <p:cNvPr id="3" name="内容占位符 2">
            <a:extLst>
              <a:ext uri="{FF2B5EF4-FFF2-40B4-BE49-F238E27FC236}">
                <a16:creationId xmlns:a16="http://schemas.microsoft.com/office/drawing/2014/main" id="{970FB36E-94A8-4916-B5FE-469AE6C774FD}"/>
              </a:ext>
            </a:extLst>
          </p:cNvPr>
          <p:cNvSpPr>
            <a:spLocks noGrp="1"/>
          </p:cNvSpPr>
          <p:nvPr>
            <p:ph idx="1"/>
          </p:nvPr>
        </p:nvSpPr>
        <p:spPr>
          <a:xfrm>
            <a:off x="552796" y="1879528"/>
            <a:ext cx="4219229" cy="4351338"/>
          </a:xfrm>
        </p:spPr>
        <p:txBody>
          <a:bodyPr>
            <a:normAutofit/>
          </a:bodyPr>
          <a:lstStyle/>
          <a:p>
            <a:pPr marL="0" indent="0">
              <a:buNone/>
            </a:pPr>
            <a:r>
              <a:rPr lang="zh-CN" altLang="zh-CN" kern="100" dirty="0">
                <a:solidFill>
                  <a:srgbClr val="EBDECD"/>
                </a:solidFill>
                <a:effectLst>
                  <a:outerShdw blurRad="38100" dist="38100" dir="2700000" algn="tl">
                    <a:schemeClr val="tx1">
                      <a:alpha val="43000"/>
                    </a:schemeClr>
                  </a:outerShdw>
                </a:effectLst>
                <a:latin typeface="Helvetica" panose="020B0604020202020204" pitchFamily="34" charset="0"/>
                <a:ea typeface="QIJIFALLBACK" panose="02000509000000000000" pitchFamily="49" charset="-120"/>
                <a:cs typeface="Helvetica" panose="020B0604020202020204" pitchFamily="34" charset="0"/>
              </a:rPr>
              <a:t>关于萨珊王朝创立者阿尔达希尔一世的说法有很多，比较受认同的是阿拉伯史学家泰白利《先知们和帝王们的历史》和诗人费多西《列王纪》中的说法。</a:t>
            </a:r>
            <a:endParaRPr lang="en-US" altLang="zh-CN" dirty="0">
              <a:solidFill>
                <a:srgbClr val="EBDECD"/>
              </a:solidFill>
              <a:ea typeface="QIJIFALLBACK" panose="02000509000000000000" pitchFamily="49" charset="-120"/>
            </a:endParaRPr>
          </a:p>
        </p:txBody>
      </p:sp>
      <p:pic>
        <p:nvPicPr>
          <p:cNvPr id="5" name="图片 4">
            <a:extLst>
              <a:ext uri="{FF2B5EF4-FFF2-40B4-BE49-F238E27FC236}">
                <a16:creationId xmlns:a16="http://schemas.microsoft.com/office/drawing/2014/main" id="{F6430F47-B1BA-4C7B-A2DB-ADC82F14F5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4059" y="1457326"/>
            <a:ext cx="3038218" cy="4512547"/>
          </a:xfrm>
          <a:prstGeom prst="rect">
            <a:avLst/>
          </a:prstGeom>
        </p:spPr>
      </p:pic>
      <p:pic>
        <p:nvPicPr>
          <p:cNvPr id="9" name="图片 8">
            <a:extLst>
              <a:ext uri="{FF2B5EF4-FFF2-40B4-BE49-F238E27FC236}">
                <a16:creationId xmlns:a16="http://schemas.microsoft.com/office/drawing/2014/main" id="{F9F61E8C-6AB6-4CAC-BB67-C7486A20E0B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83975" y="1404144"/>
            <a:ext cx="2788544" cy="4618910"/>
          </a:xfrm>
          <a:prstGeom prst="rect">
            <a:avLst/>
          </a:prstGeom>
        </p:spPr>
      </p:pic>
    </p:spTree>
    <p:extLst>
      <p:ext uri="{BB962C8B-B14F-4D97-AF65-F5344CB8AC3E}">
        <p14:creationId xmlns:p14="http://schemas.microsoft.com/office/powerpoint/2010/main" val="38922228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524F9473-5618-4919-8EB2-5A54C2CB9B0C}"/>
              </a:ext>
            </a:extLst>
          </p:cNvPr>
          <p:cNvPicPr>
            <a:picLocks noChangeAspect="1"/>
          </p:cNvPicPr>
          <p:nvPr/>
        </p:nvPicPr>
        <p:blipFill>
          <a:blip r:embed="rId3"/>
          <a:stretch>
            <a:fillRect/>
          </a:stretch>
        </p:blipFill>
        <p:spPr>
          <a:xfrm>
            <a:off x="762" y="428"/>
            <a:ext cx="12190476" cy="6857143"/>
          </a:xfrm>
          <a:prstGeom prst="rect">
            <a:avLst/>
          </a:prstGeom>
        </p:spPr>
      </p:pic>
      <p:sp>
        <p:nvSpPr>
          <p:cNvPr id="2" name="标题 1">
            <a:extLst>
              <a:ext uri="{FF2B5EF4-FFF2-40B4-BE49-F238E27FC236}">
                <a16:creationId xmlns:a16="http://schemas.microsoft.com/office/drawing/2014/main" id="{58734BA7-2479-4C20-BFB1-F3C2794FDA65}"/>
              </a:ext>
            </a:extLst>
          </p:cNvPr>
          <p:cNvSpPr>
            <a:spLocks noGrp="1"/>
          </p:cNvSpPr>
          <p:nvPr>
            <p:ph type="title"/>
          </p:nvPr>
        </p:nvSpPr>
        <p:spPr/>
        <p:txBody>
          <a:bodyPr/>
          <a:lstStyle/>
          <a:p>
            <a:r>
              <a:rPr lang="zh-CN" altLang="en-US" spc="-150" dirty="0">
                <a:solidFill>
                  <a:srgbClr val="EBDECD"/>
                </a:solidFill>
                <a:effectLst>
                  <a:outerShdw blurRad="38100" dist="38100" dir="2700000" algn="tl">
                    <a:srgbClr val="000000">
                      <a:alpha val="43137"/>
                    </a:srgbClr>
                  </a:outerShdw>
                </a:effectLst>
                <a:latin typeface="Quixley LET" pitchFamily="2" charset="0"/>
                <a:ea typeface="QIJIFALLBACK" panose="02000509000000000000" pitchFamily="49" charset="-120"/>
              </a:rPr>
              <a:t>有关阿尔达希尔一世</a:t>
            </a:r>
          </a:p>
        </p:txBody>
      </p:sp>
      <p:sp>
        <p:nvSpPr>
          <p:cNvPr id="3" name="内容占位符 2">
            <a:extLst>
              <a:ext uri="{FF2B5EF4-FFF2-40B4-BE49-F238E27FC236}">
                <a16:creationId xmlns:a16="http://schemas.microsoft.com/office/drawing/2014/main" id="{970FB36E-94A8-4916-B5FE-469AE6C774FD}"/>
              </a:ext>
            </a:extLst>
          </p:cNvPr>
          <p:cNvSpPr>
            <a:spLocks noGrp="1"/>
          </p:cNvSpPr>
          <p:nvPr>
            <p:ph idx="1"/>
          </p:nvPr>
        </p:nvSpPr>
        <p:spPr>
          <a:xfrm>
            <a:off x="1123949" y="1302324"/>
            <a:ext cx="4791075" cy="5275263"/>
          </a:xfrm>
        </p:spPr>
        <p:txBody>
          <a:bodyPr>
            <a:normAutofit lnSpcReduction="10000"/>
          </a:bodyPr>
          <a:lstStyle/>
          <a:p>
            <a:pPr marL="0" indent="0">
              <a:buNone/>
            </a:pPr>
            <a:r>
              <a:rPr lang="en-US" altLang="zh-CN" kern="100" dirty="0">
                <a:solidFill>
                  <a:srgbClr val="EBDECD"/>
                </a:solidFill>
                <a:effectLst>
                  <a:outerShdw blurRad="38100" dist="38100" dir="2700000" algn="tl">
                    <a:srgbClr val="000000">
                      <a:alpha val="43137"/>
                    </a:srgbClr>
                  </a:outerShdw>
                </a:effectLst>
                <a:latin typeface="Helvetica" panose="020B0604020202020204" pitchFamily="34" charset="0"/>
                <a:ea typeface="QIJIFALLBACK" panose="02000509000000000000" pitchFamily="49" charset="-120"/>
                <a:cs typeface="Helvetica" panose="020B0604020202020204" pitchFamily="34" charset="0"/>
              </a:rPr>
              <a:t>《</a:t>
            </a:r>
            <a:r>
              <a:rPr lang="zh-CN" altLang="en-US" kern="100" dirty="0">
                <a:solidFill>
                  <a:srgbClr val="EBDECD"/>
                </a:solidFill>
                <a:effectLst>
                  <a:outerShdw blurRad="38100" dist="38100" dir="2700000" algn="tl">
                    <a:srgbClr val="000000">
                      <a:alpha val="43137"/>
                    </a:srgbClr>
                  </a:outerShdw>
                </a:effectLst>
                <a:latin typeface="Helvetica" panose="020B0604020202020204" pitchFamily="34" charset="0"/>
                <a:ea typeface="QIJIFALLBACK" panose="02000509000000000000" pitchFamily="49" charset="-120"/>
                <a:cs typeface="Helvetica" panose="020B0604020202020204" pitchFamily="34" charset="0"/>
              </a:rPr>
              <a:t>列王纪</a:t>
            </a:r>
            <a:r>
              <a:rPr lang="en-US" altLang="zh-CN" kern="100" dirty="0">
                <a:solidFill>
                  <a:srgbClr val="EBDECD"/>
                </a:solidFill>
                <a:effectLst>
                  <a:outerShdw blurRad="38100" dist="38100" dir="2700000" algn="tl">
                    <a:srgbClr val="000000">
                      <a:alpha val="43137"/>
                    </a:srgbClr>
                  </a:outerShdw>
                </a:effectLst>
                <a:latin typeface="Helvetica" panose="020B0604020202020204" pitchFamily="34" charset="0"/>
                <a:ea typeface="QIJIFALLBACK" panose="02000509000000000000" pitchFamily="49" charset="-120"/>
                <a:cs typeface="Helvetica" panose="020B0604020202020204" pitchFamily="34" charset="0"/>
              </a:rPr>
              <a:t>》</a:t>
            </a:r>
            <a:r>
              <a:rPr lang="zh-CN" altLang="en-US" kern="100" dirty="0">
                <a:solidFill>
                  <a:srgbClr val="EBDECD"/>
                </a:solidFill>
                <a:effectLst>
                  <a:outerShdw blurRad="38100" dist="38100" dir="2700000" algn="tl">
                    <a:srgbClr val="000000">
                      <a:alpha val="43137"/>
                    </a:srgbClr>
                  </a:outerShdw>
                </a:effectLst>
                <a:latin typeface="Helvetica" panose="020B0604020202020204" pitchFamily="34" charset="0"/>
                <a:ea typeface="QIJIFALLBACK" panose="02000509000000000000" pitchFamily="49" charset="-120"/>
                <a:cs typeface="Helvetica" panose="020B0604020202020204" pitchFamily="34" charset="0"/>
              </a:rPr>
              <a:t>：</a:t>
            </a:r>
            <a:r>
              <a:rPr lang="zh-CN" altLang="zh-CN" kern="100" dirty="0">
                <a:solidFill>
                  <a:srgbClr val="EBDECD"/>
                </a:solidFill>
                <a:effectLst>
                  <a:outerShdw blurRad="38100" dist="38100" dir="2700000" algn="tl">
                    <a:srgbClr val="000000">
                      <a:alpha val="43137"/>
                    </a:srgbClr>
                  </a:outerShdw>
                </a:effectLst>
                <a:latin typeface="Helvetica" panose="020B0604020202020204" pitchFamily="34" charset="0"/>
                <a:ea typeface="QIJIFALLBACK" panose="02000509000000000000" pitchFamily="49" charset="-120"/>
                <a:cs typeface="Helvetica" panose="020B0604020202020204" pitchFamily="34" charset="0"/>
              </a:rPr>
              <a:t>萨珊是这个王朝的始祖，此人又是古波斯阿赫门王朝的后裔，这样萨珊王朝就被认为是波斯阿赫门王朝的直接继承者。</a:t>
            </a:r>
            <a:endParaRPr lang="en-US" altLang="zh-CN" kern="100" dirty="0">
              <a:solidFill>
                <a:srgbClr val="EBDECD"/>
              </a:solidFill>
              <a:effectLst>
                <a:outerShdw blurRad="38100" dist="38100" dir="2700000" algn="tl">
                  <a:srgbClr val="000000">
                    <a:alpha val="43137"/>
                  </a:srgbClr>
                </a:outerShdw>
              </a:effectLst>
              <a:latin typeface="Helvetica" panose="020B0604020202020204" pitchFamily="34" charset="0"/>
              <a:ea typeface="QIJIFALLBACK" panose="02000509000000000000" pitchFamily="49" charset="-120"/>
              <a:cs typeface="Helvetica" panose="020B0604020202020204" pitchFamily="34" charset="0"/>
            </a:endParaRPr>
          </a:p>
          <a:p>
            <a:pPr marL="0" indent="0">
              <a:buNone/>
            </a:pPr>
            <a:endParaRPr lang="en-US" altLang="zh-CN" kern="100" dirty="0">
              <a:solidFill>
                <a:srgbClr val="EBDECD"/>
              </a:solidFill>
              <a:effectLst>
                <a:outerShdw blurRad="38100" dist="38100" dir="2700000" algn="tl">
                  <a:srgbClr val="000000">
                    <a:alpha val="43137"/>
                  </a:srgbClr>
                </a:outerShdw>
              </a:effectLst>
              <a:latin typeface="Helvetica" panose="020B0604020202020204" pitchFamily="34" charset="0"/>
              <a:ea typeface="QIJIFALLBACK" panose="02000509000000000000" pitchFamily="49" charset="-120"/>
              <a:cs typeface="Helvetica" panose="020B0604020202020204" pitchFamily="34" charset="0"/>
            </a:endParaRPr>
          </a:p>
          <a:p>
            <a:pPr marL="0" indent="0">
              <a:buNone/>
            </a:pPr>
            <a:r>
              <a:rPr lang="zh-CN" altLang="zh-CN" kern="100" dirty="0">
                <a:solidFill>
                  <a:srgbClr val="EBDECD"/>
                </a:solidFill>
                <a:effectLst>
                  <a:outerShdw blurRad="38100" dist="38100" dir="2700000" algn="tl">
                    <a:srgbClr val="000000">
                      <a:alpha val="43137"/>
                    </a:srgbClr>
                  </a:outerShdw>
                </a:effectLst>
                <a:latin typeface="Helvetica" panose="020B0604020202020204" pitchFamily="34" charset="0"/>
                <a:ea typeface="QIJIFALLBACK" panose="02000509000000000000" pitchFamily="49" charset="-120"/>
                <a:cs typeface="Helvetica" panose="020B0604020202020204" pitchFamily="34" charset="0"/>
              </a:rPr>
              <a:t>所以，中国史书称萨珊王朝为“波斯”。最早的史籍记载见于《魏书·西域传》：“波斯国，都宿利城，在忸密西，取代二万四千二百八十里”</a:t>
            </a:r>
            <a:r>
              <a:rPr lang="en-US" altLang="zh-CN" kern="100" dirty="0">
                <a:solidFill>
                  <a:srgbClr val="EBDECD"/>
                </a:solidFill>
                <a:effectLst>
                  <a:outerShdw blurRad="38100" dist="38100" dir="2700000" algn="tl">
                    <a:srgbClr val="000000">
                      <a:alpha val="43137"/>
                    </a:srgbClr>
                  </a:outerShdw>
                </a:effectLst>
                <a:latin typeface="Helvetica" panose="020B0604020202020204" pitchFamily="34" charset="0"/>
                <a:ea typeface="QIJIFALLBACK" panose="02000509000000000000" pitchFamily="49" charset="-120"/>
                <a:cs typeface="Times New Roman" panose="02020603050405020304" pitchFamily="18" charset="0"/>
              </a:rPr>
              <a:t>.</a:t>
            </a:r>
            <a:r>
              <a:rPr lang="zh-CN" altLang="zh-CN" kern="100" dirty="0">
                <a:solidFill>
                  <a:srgbClr val="EBDECD"/>
                </a:solidFill>
                <a:effectLst>
                  <a:outerShdw blurRad="38100" dist="38100" dir="2700000" algn="tl">
                    <a:srgbClr val="000000">
                      <a:alpha val="43137"/>
                    </a:srgbClr>
                  </a:outerShdw>
                </a:effectLst>
                <a:latin typeface="Helvetica" panose="020B0604020202020204" pitchFamily="34" charset="0"/>
                <a:ea typeface="QIJIFALLBACK" panose="02000509000000000000" pitchFamily="49" charset="-120"/>
                <a:cs typeface="Helvetica" panose="020B0604020202020204" pitchFamily="34" charset="0"/>
              </a:rPr>
              <a:t>而宿利城，应指</a:t>
            </a:r>
            <a:r>
              <a:rPr lang="en-US" altLang="zh-CN" kern="100" dirty="0">
                <a:solidFill>
                  <a:srgbClr val="EBDECD"/>
                </a:solidFill>
                <a:effectLst>
                  <a:outerShdw blurRad="38100" dist="38100" dir="2700000" algn="tl">
                    <a:srgbClr val="000000">
                      <a:alpha val="43137"/>
                    </a:srgbClr>
                  </a:outerShdw>
                </a:effectLst>
                <a:latin typeface="Helvetica" panose="020B0604020202020204" pitchFamily="34" charset="0"/>
                <a:ea typeface="QIJIFALLBACK" panose="02000509000000000000" pitchFamily="49" charset="-120"/>
                <a:cs typeface="Times New Roman" panose="02020603050405020304" pitchFamily="18" charset="0"/>
              </a:rPr>
              <a:t>Ctesiphon</a:t>
            </a:r>
            <a:r>
              <a:rPr lang="zh-CN" altLang="zh-CN" kern="100" dirty="0">
                <a:solidFill>
                  <a:srgbClr val="EBDECD"/>
                </a:solidFill>
                <a:effectLst>
                  <a:outerShdw blurRad="38100" dist="38100" dir="2700000" algn="tl">
                    <a:srgbClr val="000000">
                      <a:alpha val="43137"/>
                    </a:srgbClr>
                  </a:outerShdw>
                </a:effectLst>
                <a:latin typeface="Helvetica" panose="020B0604020202020204" pitchFamily="34" charset="0"/>
                <a:ea typeface="QIJIFALLBACK" panose="02000509000000000000" pitchFamily="49" charset="-120"/>
                <a:cs typeface="Helvetica" panose="020B0604020202020204" pitchFamily="34" charset="0"/>
              </a:rPr>
              <a:t>，宿利一说为之对译。宿利城应即泰西封。</a:t>
            </a:r>
            <a:endParaRPr lang="en-US" altLang="zh-CN" dirty="0">
              <a:solidFill>
                <a:srgbClr val="EBDECD"/>
              </a:solidFill>
              <a:effectLst>
                <a:outerShdw blurRad="38100" dist="38100" dir="2700000" algn="tl">
                  <a:srgbClr val="000000">
                    <a:alpha val="43137"/>
                  </a:srgbClr>
                </a:outerShdw>
              </a:effectLst>
              <a:ea typeface="QIJIFALLBACK" panose="02000509000000000000" pitchFamily="49" charset="-120"/>
            </a:endParaRPr>
          </a:p>
        </p:txBody>
      </p:sp>
      <p:pic>
        <p:nvPicPr>
          <p:cNvPr id="5" name="图片 4">
            <a:extLst>
              <a:ext uri="{FF2B5EF4-FFF2-40B4-BE49-F238E27FC236}">
                <a16:creationId xmlns:a16="http://schemas.microsoft.com/office/drawing/2014/main" id="{AB359BE7-9E84-4A04-BA86-EC676C91F0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8613" y="668775"/>
            <a:ext cx="3879438" cy="5520448"/>
          </a:xfrm>
          <a:prstGeom prst="rect">
            <a:avLst/>
          </a:prstGeom>
        </p:spPr>
      </p:pic>
    </p:spTree>
    <p:extLst>
      <p:ext uri="{BB962C8B-B14F-4D97-AF65-F5344CB8AC3E}">
        <p14:creationId xmlns:p14="http://schemas.microsoft.com/office/powerpoint/2010/main" val="1652827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524F9473-5618-4919-8EB2-5A54C2CB9B0C}"/>
              </a:ext>
            </a:extLst>
          </p:cNvPr>
          <p:cNvPicPr>
            <a:picLocks noChangeAspect="1"/>
          </p:cNvPicPr>
          <p:nvPr/>
        </p:nvPicPr>
        <p:blipFill>
          <a:blip r:embed="rId3"/>
          <a:stretch>
            <a:fillRect/>
          </a:stretch>
        </p:blipFill>
        <p:spPr>
          <a:xfrm>
            <a:off x="762" y="428"/>
            <a:ext cx="12190476" cy="6857143"/>
          </a:xfrm>
          <a:prstGeom prst="rect">
            <a:avLst/>
          </a:prstGeom>
        </p:spPr>
      </p:pic>
      <p:pic>
        <p:nvPicPr>
          <p:cNvPr id="7" name="内容占位符 6">
            <a:extLst>
              <a:ext uri="{FF2B5EF4-FFF2-40B4-BE49-F238E27FC236}">
                <a16:creationId xmlns:a16="http://schemas.microsoft.com/office/drawing/2014/main" id="{04E091E9-4E2A-4A5A-AC52-5143325C5EFC}"/>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91698" y="2025189"/>
            <a:ext cx="11408603" cy="2807620"/>
          </a:xfrm>
        </p:spPr>
      </p:pic>
      <p:sp>
        <p:nvSpPr>
          <p:cNvPr id="5" name="标题 4">
            <a:extLst>
              <a:ext uri="{FF2B5EF4-FFF2-40B4-BE49-F238E27FC236}">
                <a16:creationId xmlns:a16="http://schemas.microsoft.com/office/drawing/2014/main" id="{57D1FB4E-4703-4B2C-8053-6303A12D319A}"/>
              </a:ext>
            </a:extLst>
          </p:cNvPr>
          <p:cNvSpPr>
            <a:spLocks noGrp="1"/>
          </p:cNvSpPr>
          <p:nvPr>
            <p:ph type="title"/>
          </p:nvPr>
        </p:nvSpPr>
        <p:spPr/>
        <p:txBody>
          <a:bodyPr/>
          <a:lstStyle/>
          <a:p>
            <a:r>
              <a:rPr lang="en-US" altLang="zh-CN" spc="-150" dirty="0">
                <a:solidFill>
                  <a:srgbClr val="EBDECD"/>
                </a:solidFill>
                <a:effectLst>
                  <a:outerShdw blurRad="38100" dist="38100" dir="2700000" algn="tl">
                    <a:srgbClr val="000000">
                      <a:alpha val="43137"/>
                    </a:srgbClr>
                  </a:outerShdw>
                </a:effectLst>
                <a:latin typeface="Quixley LET" pitchFamily="2" charset="0"/>
                <a:ea typeface="QIJIFALLBACK" panose="02000509000000000000" pitchFamily="49" charset="-120"/>
              </a:rPr>
              <a:t>《</a:t>
            </a:r>
            <a:r>
              <a:rPr lang="zh-CN" altLang="en-US" spc="-150" dirty="0">
                <a:solidFill>
                  <a:srgbClr val="EBDECD"/>
                </a:solidFill>
                <a:effectLst>
                  <a:outerShdw blurRad="38100" dist="38100" dir="2700000" algn="tl">
                    <a:srgbClr val="000000">
                      <a:alpha val="43137"/>
                    </a:srgbClr>
                  </a:outerShdw>
                </a:effectLst>
                <a:latin typeface="Quixley LET" pitchFamily="2" charset="0"/>
                <a:ea typeface="QIJIFALLBACK" panose="02000509000000000000" pitchFamily="49" charset="-120"/>
              </a:rPr>
              <a:t>魏书 西域传</a:t>
            </a:r>
            <a:r>
              <a:rPr lang="en-US" altLang="zh-CN" spc="-150" dirty="0">
                <a:solidFill>
                  <a:srgbClr val="EBDECD"/>
                </a:solidFill>
                <a:effectLst>
                  <a:outerShdw blurRad="38100" dist="38100" dir="2700000" algn="tl">
                    <a:srgbClr val="000000">
                      <a:alpha val="43137"/>
                    </a:srgbClr>
                  </a:outerShdw>
                </a:effectLst>
                <a:latin typeface="Quixley LET" pitchFamily="2" charset="0"/>
                <a:ea typeface="QIJIFALLBACK" panose="02000509000000000000" pitchFamily="49" charset="-120"/>
              </a:rPr>
              <a:t>》</a:t>
            </a:r>
            <a:r>
              <a:rPr lang="zh-CN" altLang="en-US" spc="-150" dirty="0">
                <a:solidFill>
                  <a:srgbClr val="EBDECD"/>
                </a:solidFill>
                <a:effectLst>
                  <a:outerShdw blurRad="38100" dist="38100" dir="2700000" algn="tl">
                    <a:srgbClr val="000000">
                      <a:alpha val="43137"/>
                    </a:srgbClr>
                  </a:outerShdw>
                </a:effectLst>
                <a:latin typeface="Quixley LET" pitchFamily="2" charset="0"/>
                <a:ea typeface="QIJIFALLBACK" panose="02000509000000000000" pitchFamily="49" charset="-120"/>
              </a:rPr>
              <a:t>中有关波斯的记载</a:t>
            </a:r>
            <a:endParaRPr lang="zh-CN" altLang="en-US" dirty="0"/>
          </a:p>
        </p:txBody>
      </p:sp>
    </p:spTree>
    <p:extLst>
      <p:ext uri="{BB962C8B-B14F-4D97-AF65-F5344CB8AC3E}">
        <p14:creationId xmlns:p14="http://schemas.microsoft.com/office/powerpoint/2010/main" val="3960786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524F9473-5618-4919-8EB2-5A54C2CB9B0C}"/>
              </a:ext>
            </a:extLst>
          </p:cNvPr>
          <p:cNvPicPr>
            <a:picLocks noChangeAspect="1"/>
          </p:cNvPicPr>
          <p:nvPr/>
        </p:nvPicPr>
        <p:blipFill>
          <a:blip r:embed="rId3"/>
          <a:stretch>
            <a:fillRect/>
          </a:stretch>
        </p:blipFill>
        <p:spPr>
          <a:xfrm>
            <a:off x="762" y="428"/>
            <a:ext cx="12190476" cy="6857143"/>
          </a:xfrm>
          <a:prstGeom prst="rect">
            <a:avLst/>
          </a:prstGeom>
        </p:spPr>
      </p:pic>
      <p:sp>
        <p:nvSpPr>
          <p:cNvPr id="2" name="标题 1">
            <a:extLst>
              <a:ext uri="{FF2B5EF4-FFF2-40B4-BE49-F238E27FC236}">
                <a16:creationId xmlns:a16="http://schemas.microsoft.com/office/drawing/2014/main" id="{58734BA7-2479-4C20-BFB1-F3C2794FDA65}"/>
              </a:ext>
            </a:extLst>
          </p:cNvPr>
          <p:cNvSpPr>
            <a:spLocks noGrp="1"/>
          </p:cNvSpPr>
          <p:nvPr>
            <p:ph type="title"/>
          </p:nvPr>
        </p:nvSpPr>
        <p:spPr/>
        <p:txBody>
          <a:bodyPr/>
          <a:lstStyle/>
          <a:p>
            <a:endParaRPr lang="zh-CN" altLang="en-US" spc="-150" dirty="0">
              <a:solidFill>
                <a:srgbClr val="EBDECD"/>
              </a:solidFill>
              <a:effectLst>
                <a:outerShdw blurRad="38100" dist="38100" dir="2700000" algn="tl">
                  <a:srgbClr val="000000">
                    <a:alpha val="43137"/>
                  </a:srgbClr>
                </a:outerShdw>
              </a:effectLst>
              <a:latin typeface="Quixley LET" pitchFamily="2" charset="0"/>
              <a:ea typeface="QIJIFALLBACK" panose="02000509000000000000" pitchFamily="49" charset="-120"/>
            </a:endParaRPr>
          </a:p>
        </p:txBody>
      </p:sp>
      <p:pic>
        <p:nvPicPr>
          <p:cNvPr id="5" name="内容占位符 4">
            <a:extLst>
              <a:ext uri="{FF2B5EF4-FFF2-40B4-BE49-F238E27FC236}">
                <a16:creationId xmlns:a16="http://schemas.microsoft.com/office/drawing/2014/main" id="{45C7B267-0218-4ABA-A029-8291D4FAEFB5}"/>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85540" y="296862"/>
            <a:ext cx="11020919" cy="6196013"/>
          </a:xfrm>
        </p:spPr>
      </p:pic>
    </p:spTree>
    <p:extLst>
      <p:ext uri="{BB962C8B-B14F-4D97-AF65-F5344CB8AC3E}">
        <p14:creationId xmlns:p14="http://schemas.microsoft.com/office/powerpoint/2010/main" val="39562456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7525B11-4DEF-4169-B9F0-40FA2B1EF2E8}"/>
              </a:ext>
            </a:extLst>
          </p:cNvPr>
          <p:cNvPicPr>
            <a:picLocks noChangeAspect="1"/>
          </p:cNvPicPr>
          <p:nvPr/>
        </p:nvPicPr>
        <p:blipFill>
          <a:blip r:embed="rId3"/>
          <a:stretch>
            <a:fillRect/>
          </a:stretch>
        </p:blipFill>
        <p:spPr>
          <a:xfrm>
            <a:off x="0" y="857"/>
            <a:ext cx="12190476" cy="6857143"/>
          </a:xfrm>
          <a:prstGeom prst="rect">
            <a:avLst/>
          </a:prstGeom>
        </p:spPr>
      </p:pic>
      <p:sp>
        <p:nvSpPr>
          <p:cNvPr id="2" name="标题 1">
            <a:extLst>
              <a:ext uri="{FF2B5EF4-FFF2-40B4-BE49-F238E27FC236}">
                <a16:creationId xmlns:a16="http://schemas.microsoft.com/office/drawing/2014/main" id="{5FF156B0-6D93-4C44-8BC2-F6FCF50851D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C9D1F98-5A28-4383-876E-6CF718915DFE}"/>
              </a:ext>
            </a:extLst>
          </p:cNvPr>
          <p:cNvSpPr>
            <a:spLocks noGrp="1"/>
          </p:cNvSpPr>
          <p:nvPr>
            <p:ph idx="1"/>
          </p:nvPr>
        </p:nvSpPr>
        <p:spPr>
          <a:xfrm>
            <a:off x="758687" y="3664364"/>
            <a:ext cx="10515600" cy="4351338"/>
          </a:xfrm>
        </p:spPr>
        <p:txBody>
          <a:bodyPr>
            <a:normAutofit/>
          </a:bodyPr>
          <a:lstStyle/>
          <a:p>
            <a:pPr marL="0" indent="0" algn="ctr">
              <a:buNone/>
            </a:pPr>
            <a:r>
              <a:rPr lang="zh-CN" altLang="en-US" sz="8800" spc="-150" dirty="0">
                <a:solidFill>
                  <a:srgbClr val="EBDECD"/>
                </a:solidFill>
                <a:effectLst>
                  <a:outerShdw blurRad="50800" dist="88900" dir="7800000" sx="96000" sy="96000" algn="ctr" rotWithShape="0">
                    <a:srgbClr val="D6BD9C">
                      <a:alpha val="80000"/>
                    </a:srgbClr>
                  </a:outerShdw>
                </a:effectLst>
                <a:latin typeface="Quixley LET" pitchFamily="2" charset="0"/>
                <a:ea typeface="QIJIFALLBACK" panose="02000509000000000000" pitchFamily="49" charset="-120"/>
              </a:rPr>
              <a:t>文化交流</a:t>
            </a:r>
            <a:endParaRPr lang="zh-CN" altLang="en-US" sz="8800" dirty="0">
              <a:effectLst>
                <a:outerShdw blurRad="50800" dist="88900" dir="7800000" sx="96000" sy="96000" algn="ctr" rotWithShape="0">
                  <a:srgbClr val="D6BD9C">
                    <a:alpha val="80000"/>
                  </a:srgbClr>
                </a:outerShdw>
              </a:effectLst>
            </a:endParaRPr>
          </a:p>
        </p:txBody>
      </p:sp>
      <p:pic>
        <p:nvPicPr>
          <p:cNvPr id="13" name="图片 12">
            <a:hlinkClick r:id="rId4" action="ppaction://hlinksldjump"/>
            <a:extLst>
              <a:ext uri="{FF2B5EF4-FFF2-40B4-BE49-F238E27FC236}">
                <a16:creationId xmlns:a16="http://schemas.microsoft.com/office/drawing/2014/main" id="{BB9869FF-9DDF-49C1-9610-FC39B0BB7B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6438" y="4372390"/>
            <a:ext cx="285750" cy="1790700"/>
          </a:xfrm>
          <a:prstGeom prst="rect">
            <a:avLst/>
          </a:prstGeom>
        </p:spPr>
      </p:pic>
      <p:pic>
        <p:nvPicPr>
          <p:cNvPr id="15" name="图片 14">
            <a:hlinkClick r:id="rId6" action="ppaction://hlinksldjump"/>
            <a:extLst>
              <a:ext uri="{FF2B5EF4-FFF2-40B4-BE49-F238E27FC236}">
                <a16:creationId xmlns:a16="http://schemas.microsoft.com/office/drawing/2014/main" id="{D256C3C4-192E-4B34-900B-2ECA95A29D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59812" y="4233241"/>
            <a:ext cx="285750" cy="1790700"/>
          </a:xfrm>
          <a:prstGeom prst="rect">
            <a:avLst/>
          </a:prstGeom>
        </p:spPr>
      </p:pic>
    </p:spTree>
    <p:extLst>
      <p:ext uri="{BB962C8B-B14F-4D97-AF65-F5344CB8AC3E}">
        <p14:creationId xmlns:p14="http://schemas.microsoft.com/office/powerpoint/2010/main" val="15764570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7525B11-4DEF-4169-B9F0-40FA2B1EF2E8}"/>
              </a:ext>
            </a:extLst>
          </p:cNvPr>
          <p:cNvPicPr>
            <a:picLocks noChangeAspect="1"/>
          </p:cNvPicPr>
          <p:nvPr/>
        </p:nvPicPr>
        <p:blipFill>
          <a:blip r:embed="rId3"/>
          <a:stretch>
            <a:fillRect/>
          </a:stretch>
        </p:blipFill>
        <p:spPr>
          <a:xfrm>
            <a:off x="0" y="857"/>
            <a:ext cx="12190476" cy="6857143"/>
          </a:xfrm>
          <a:prstGeom prst="rect">
            <a:avLst/>
          </a:prstGeom>
        </p:spPr>
      </p:pic>
      <p:sp>
        <p:nvSpPr>
          <p:cNvPr id="2" name="标题 1">
            <a:extLst>
              <a:ext uri="{FF2B5EF4-FFF2-40B4-BE49-F238E27FC236}">
                <a16:creationId xmlns:a16="http://schemas.microsoft.com/office/drawing/2014/main" id="{5FF156B0-6D93-4C44-8BC2-F6FCF50851D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C9D1F98-5A28-4383-876E-6CF718915DFE}"/>
              </a:ext>
            </a:extLst>
          </p:cNvPr>
          <p:cNvSpPr>
            <a:spLocks noGrp="1"/>
          </p:cNvSpPr>
          <p:nvPr>
            <p:ph idx="1"/>
          </p:nvPr>
        </p:nvSpPr>
        <p:spPr>
          <a:xfrm>
            <a:off x="758687" y="3664364"/>
            <a:ext cx="10515600" cy="4351338"/>
          </a:xfrm>
        </p:spPr>
        <p:txBody>
          <a:bodyPr>
            <a:normAutofit/>
          </a:bodyPr>
          <a:lstStyle/>
          <a:p>
            <a:pPr marL="0" indent="0" algn="ctr">
              <a:buNone/>
            </a:pPr>
            <a:r>
              <a:rPr lang="zh-CN" altLang="en-US" sz="8800" spc="-150" dirty="0">
                <a:solidFill>
                  <a:srgbClr val="EBDECD"/>
                </a:solidFill>
                <a:effectLst>
                  <a:outerShdw blurRad="50800" dist="88900" dir="7800000" sx="96000" sy="96000" algn="ctr" rotWithShape="0">
                    <a:srgbClr val="D6BD9C">
                      <a:alpha val="80000"/>
                    </a:srgbClr>
                  </a:outerShdw>
                </a:effectLst>
                <a:latin typeface="Quixley LET" pitchFamily="2" charset="0"/>
                <a:ea typeface="QIJIFALLBACK" panose="02000509000000000000" pitchFamily="49" charset="-120"/>
              </a:rPr>
              <a:t>与波斯的交流</a:t>
            </a:r>
            <a:endParaRPr lang="zh-CN" altLang="en-US" sz="8800" dirty="0">
              <a:effectLst>
                <a:outerShdw blurRad="50800" dist="88900" dir="7800000" sx="96000" sy="96000" algn="ctr" rotWithShape="0">
                  <a:srgbClr val="D6BD9C">
                    <a:alpha val="80000"/>
                  </a:srgbClr>
                </a:outerShdw>
              </a:effectLst>
            </a:endParaRPr>
          </a:p>
        </p:txBody>
      </p:sp>
      <p:pic>
        <p:nvPicPr>
          <p:cNvPr id="13" name="图片 12">
            <a:hlinkClick r:id="rId4" action="ppaction://hlinksldjump"/>
            <a:extLst>
              <a:ext uri="{FF2B5EF4-FFF2-40B4-BE49-F238E27FC236}">
                <a16:creationId xmlns:a16="http://schemas.microsoft.com/office/drawing/2014/main" id="{BB9869FF-9DDF-49C1-9610-FC39B0BB7B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6438" y="4372390"/>
            <a:ext cx="285750" cy="1790700"/>
          </a:xfrm>
          <a:prstGeom prst="rect">
            <a:avLst/>
          </a:prstGeom>
        </p:spPr>
      </p:pic>
      <p:pic>
        <p:nvPicPr>
          <p:cNvPr id="15" name="图片 14">
            <a:hlinkClick r:id="rId6" action="ppaction://hlinksldjump"/>
            <a:extLst>
              <a:ext uri="{FF2B5EF4-FFF2-40B4-BE49-F238E27FC236}">
                <a16:creationId xmlns:a16="http://schemas.microsoft.com/office/drawing/2014/main" id="{D256C3C4-192E-4B34-900B-2ECA95A29D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59812" y="4233241"/>
            <a:ext cx="285750" cy="1790700"/>
          </a:xfrm>
          <a:prstGeom prst="rect">
            <a:avLst/>
          </a:prstGeom>
        </p:spPr>
      </p:pic>
    </p:spTree>
    <p:extLst>
      <p:ext uri="{BB962C8B-B14F-4D97-AF65-F5344CB8AC3E}">
        <p14:creationId xmlns:p14="http://schemas.microsoft.com/office/powerpoint/2010/main" val="33804906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7525B11-4DEF-4169-B9F0-40FA2B1EF2E8}"/>
              </a:ext>
            </a:extLst>
          </p:cNvPr>
          <p:cNvPicPr>
            <a:picLocks noChangeAspect="1"/>
          </p:cNvPicPr>
          <p:nvPr/>
        </p:nvPicPr>
        <p:blipFill>
          <a:blip r:embed="rId2"/>
          <a:stretch>
            <a:fillRect/>
          </a:stretch>
        </p:blipFill>
        <p:spPr>
          <a:xfrm>
            <a:off x="0" y="857"/>
            <a:ext cx="12190476" cy="6857143"/>
          </a:xfrm>
          <a:prstGeom prst="rect">
            <a:avLst/>
          </a:prstGeom>
        </p:spPr>
      </p:pic>
      <p:sp>
        <p:nvSpPr>
          <p:cNvPr id="2" name="标题 1">
            <a:extLst>
              <a:ext uri="{FF2B5EF4-FFF2-40B4-BE49-F238E27FC236}">
                <a16:creationId xmlns:a16="http://schemas.microsoft.com/office/drawing/2014/main" id="{5FF156B0-6D93-4C44-8BC2-F6FCF50851DD}"/>
              </a:ext>
            </a:extLst>
          </p:cNvPr>
          <p:cNvSpPr>
            <a:spLocks noGrp="1"/>
          </p:cNvSpPr>
          <p:nvPr>
            <p:ph type="title"/>
          </p:nvPr>
        </p:nvSpPr>
        <p:spPr>
          <a:xfrm>
            <a:off x="765614" y="877743"/>
            <a:ext cx="10515600" cy="1325563"/>
          </a:xfrm>
        </p:spPr>
        <p:txBody>
          <a:bodyPr/>
          <a:lstStyle/>
          <a:p>
            <a:r>
              <a:rPr lang="zh-CN" altLang="en-US" sz="4400" spc="-150" dirty="0">
                <a:solidFill>
                  <a:srgbClr val="EBDECD"/>
                </a:solidFill>
                <a:effectLst>
                  <a:outerShdw blurRad="50800" dist="88900" dir="7800000" sx="96000" sy="96000" algn="ctr" rotWithShape="0">
                    <a:srgbClr val="D6BD9C">
                      <a:alpha val="80000"/>
                    </a:srgbClr>
                  </a:outerShdw>
                </a:effectLst>
                <a:latin typeface="Quixley LET" pitchFamily="2" charset="0"/>
                <a:ea typeface="QIJIFALLBACK" panose="02000509000000000000" pitchFamily="49" charset="-120"/>
              </a:rPr>
              <a:t>目录</a:t>
            </a:r>
            <a:br>
              <a:rPr lang="zh-CN" altLang="en-US" sz="4400" dirty="0">
                <a:effectLst>
                  <a:outerShdw blurRad="50800" dist="88900" dir="7800000" sx="96000" sy="96000" algn="ctr" rotWithShape="0">
                    <a:srgbClr val="D6BD9C">
                      <a:alpha val="80000"/>
                    </a:srgbClr>
                  </a:outerShdw>
                </a:effectLst>
              </a:rPr>
            </a:br>
            <a:endParaRPr lang="zh-CN" altLang="en-US" dirty="0"/>
          </a:p>
        </p:txBody>
      </p:sp>
      <p:sp>
        <p:nvSpPr>
          <p:cNvPr id="3" name="内容占位符 2">
            <a:extLst>
              <a:ext uri="{FF2B5EF4-FFF2-40B4-BE49-F238E27FC236}">
                <a16:creationId xmlns:a16="http://schemas.microsoft.com/office/drawing/2014/main" id="{CC9D1F98-5A28-4383-876E-6CF718915DFE}"/>
              </a:ext>
            </a:extLst>
          </p:cNvPr>
          <p:cNvSpPr>
            <a:spLocks noGrp="1"/>
          </p:cNvSpPr>
          <p:nvPr>
            <p:ph idx="1"/>
          </p:nvPr>
        </p:nvSpPr>
        <p:spPr>
          <a:xfrm>
            <a:off x="578577" y="2479026"/>
            <a:ext cx="10515600" cy="4351338"/>
          </a:xfrm>
        </p:spPr>
        <p:txBody>
          <a:bodyPr>
            <a:normAutofit/>
          </a:bodyPr>
          <a:lstStyle/>
          <a:p>
            <a:pPr marL="0" indent="0">
              <a:buNone/>
            </a:pPr>
            <a:r>
              <a:rPr lang="en-US" altLang="zh-CN" sz="3600" spc="-150" dirty="0">
                <a:solidFill>
                  <a:srgbClr val="EBDECD"/>
                </a:solidFill>
                <a:effectLst>
                  <a:outerShdw blurRad="50800" dist="88900" dir="7800000" sx="96000" sy="96000" algn="ctr" rotWithShape="0">
                    <a:srgbClr val="D6BD9C">
                      <a:alpha val="80000"/>
                    </a:srgbClr>
                  </a:outerShdw>
                </a:effectLst>
                <a:latin typeface="Quixley LET" pitchFamily="2" charset="0"/>
                <a:ea typeface="QIJIFALLBACK" panose="02000509000000000000" pitchFamily="49" charset="-120"/>
              </a:rPr>
              <a:t>One </a:t>
            </a:r>
            <a:r>
              <a:rPr lang="zh-CN" altLang="en-US" sz="3600" spc="-150" dirty="0">
                <a:solidFill>
                  <a:srgbClr val="EBDECD"/>
                </a:solidFill>
                <a:effectLst>
                  <a:outerShdw blurRad="50800" dist="88900" dir="7800000" sx="96000" sy="96000" algn="ctr" rotWithShape="0">
                    <a:srgbClr val="D6BD9C">
                      <a:alpha val="80000"/>
                    </a:srgbClr>
                  </a:outerShdw>
                </a:effectLst>
                <a:latin typeface="Quixley LET" pitchFamily="2" charset="0"/>
                <a:ea typeface="QIJIFALLBACK" panose="02000509000000000000" pitchFamily="49" charset="-120"/>
              </a:rPr>
              <a:t>波斯帝国的建立</a:t>
            </a:r>
            <a:endParaRPr lang="en-US" altLang="zh-CN" sz="3600" spc="-150" dirty="0">
              <a:solidFill>
                <a:srgbClr val="EBDECD"/>
              </a:solidFill>
              <a:effectLst>
                <a:outerShdw blurRad="50800" dist="88900" dir="7800000" sx="96000" sy="96000" algn="ctr" rotWithShape="0">
                  <a:srgbClr val="D6BD9C">
                    <a:alpha val="80000"/>
                  </a:srgbClr>
                </a:outerShdw>
              </a:effectLst>
              <a:latin typeface="Quixley LET" pitchFamily="2" charset="0"/>
              <a:ea typeface="QIJIFALLBACK" panose="02000509000000000000" pitchFamily="49" charset="-120"/>
            </a:endParaRPr>
          </a:p>
          <a:p>
            <a:pPr marL="0" indent="0">
              <a:buNone/>
            </a:pPr>
            <a:r>
              <a:rPr lang="en-US" altLang="zh-CN" sz="3600" spc="-150" dirty="0">
                <a:solidFill>
                  <a:srgbClr val="EBDECD"/>
                </a:solidFill>
                <a:effectLst>
                  <a:outerShdw blurRad="50800" dist="88900" dir="7800000" sx="96000" sy="96000" algn="ctr" rotWithShape="0">
                    <a:srgbClr val="D6BD9C">
                      <a:alpha val="80000"/>
                    </a:srgbClr>
                  </a:outerShdw>
                </a:effectLst>
                <a:latin typeface="Quixley LET" pitchFamily="2" charset="0"/>
                <a:ea typeface="QIJIFALLBACK" panose="02000509000000000000" pitchFamily="49" charset="-120"/>
              </a:rPr>
              <a:t>Two </a:t>
            </a:r>
            <a:r>
              <a:rPr lang="zh-CN" altLang="en-US" sz="3600" spc="-150" dirty="0">
                <a:solidFill>
                  <a:srgbClr val="EBDECD"/>
                </a:solidFill>
                <a:effectLst>
                  <a:outerShdw blurRad="50800" dist="88900" dir="7800000" sx="96000" sy="96000" algn="ctr" rotWithShape="0">
                    <a:srgbClr val="D6BD9C">
                      <a:alpha val="80000"/>
                    </a:srgbClr>
                  </a:outerShdw>
                </a:effectLst>
                <a:latin typeface="Quixley LET" pitchFamily="2" charset="0"/>
                <a:ea typeface="QIJIFALLBACK" panose="02000509000000000000" pitchFamily="49" charset="-120"/>
              </a:rPr>
              <a:t>萨珊王朝的创立</a:t>
            </a:r>
            <a:endParaRPr lang="en-US" altLang="zh-CN" sz="3600" spc="-150" dirty="0">
              <a:solidFill>
                <a:srgbClr val="EBDECD"/>
              </a:solidFill>
              <a:effectLst>
                <a:outerShdw blurRad="50800" dist="88900" dir="7800000" sx="96000" sy="96000" algn="ctr" rotWithShape="0">
                  <a:srgbClr val="D6BD9C">
                    <a:alpha val="80000"/>
                  </a:srgbClr>
                </a:outerShdw>
              </a:effectLst>
              <a:latin typeface="Quixley LET" pitchFamily="2" charset="0"/>
              <a:ea typeface="QIJIFALLBACK" panose="02000509000000000000" pitchFamily="49" charset="-120"/>
            </a:endParaRPr>
          </a:p>
          <a:p>
            <a:pPr marL="0" indent="0">
              <a:buNone/>
            </a:pPr>
            <a:r>
              <a:rPr lang="en-US" altLang="zh-CN" sz="3600" spc="-150" dirty="0">
                <a:solidFill>
                  <a:srgbClr val="EBDECD"/>
                </a:solidFill>
                <a:effectLst>
                  <a:outerShdw blurRad="50800" dist="88900" dir="7800000" sx="96000" sy="96000" algn="ctr" rotWithShape="0">
                    <a:srgbClr val="D6BD9C">
                      <a:alpha val="80000"/>
                    </a:srgbClr>
                  </a:outerShdw>
                </a:effectLst>
                <a:latin typeface="Quixley LET" pitchFamily="2" charset="0"/>
                <a:ea typeface="QIJIFALLBACK" panose="02000509000000000000" pitchFamily="49" charset="-120"/>
              </a:rPr>
              <a:t>Three </a:t>
            </a:r>
            <a:r>
              <a:rPr lang="zh-CN" altLang="en-US" sz="3600" spc="-150" dirty="0">
                <a:solidFill>
                  <a:srgbClr val="EBDECD"/>
                </a:solidFill>
                <a:effectLst>
                  <a:outerShdw blurRad="50800" dist="88900" dir="7800000" sx="96000" sy="96000" algn="ctr" rotWithShape="0">
                    <a:srgbClr val="D6BD9C">
                      <a:alpha val="80000"/>
                    </a:srgbClr>
                  </a:outerShdw>
                </a:effectLst>
                <a:latin typeface="Quixley LET" pitchFamily="2" charset="0"/>
                <a:ea typeface="QIJIFALLBACK" panose="02000509000000000000" pitchFamily="49" charset="-120"/>
              </a:rPr>
              <a:t>文化交流</a:t>
            </a:r>
            <a:endParaRPr lang="en-US" altLang="zh-CN" sz="3600" spc="-150" dirty="0">
              <a:solidFill>
                <a:srgbClr val="EBDECD"/>
              </a:solidFill>
              <a:effectLst>
                <a:outerShdw blurRad="50800" dist="88900" dir="7800000" sx="96000" sy="96000" algn="ctr" rotWithShape="0">
                  <a:srgbClr val="D6BD9C">
                    <a:alpha val="80000"/>
                  </a:srgbClr>
                </a:outerShdw>
              </a:effectLst>
              <a:latin typeface="Quixley LET" pitchFamily="2" charset="0"/>
              <a:ea typeface="QIJIFALLBACK" panose="02000509000000000000" pitchFamily="49" charset="-120"/>
            </a:endParaRPr>
          </a:p>
          <a:p>
            <a:pPr marL="0" indent="0">
              <a:buNone/>
            </a:pPr>
            <a:r>
              <a:rPr lang="en-US" altLang="zh-CN" sz="3600" spc="-150" dirty="0">
                <a:solidFill>
                  <a:srgbClr val="EBDECD"/>
                </a:solidFill>
                <a:effectLst>
                  <a:outerShdw blurRad="50800" dist="88900" dir="7800000" sx="96000" sy="96000" algn="ctr" rotWithShape="0">
                    <a:srgbClr val="D6BD9C">
                      <a:alpha val="80000"/>
                    </a:srgbClr>
                  </a:outerShdw>
                </a:effectLst>
                <a:latin typeface="Quixley LET" pitchFamily="2" charset="0"/>
                <a:ea typeface="QIJIFALLBACK" panose="02000509000000000000" pitchFamily="49" charset="-120"/>
              </a:rPr>
              <a:t>Four </a:t>
            </a:r>
            <a:r>
              <a:rPr lang="zh-CN" altLang="en-US" sz="3600" spc="-150" dirty="0">
                <a:solidFill>
                  <a:srgbClr val="EBDECD"/>
                </a:solidFill>
                <a:effectLst>
                  <a:outerShdw blurRad="50800" dist="88900" dir="7800000" sx="96000" sy="96000" algn="ctr" rotWithShape="0">
                    <a:srgbClr val="D6BD9C">
                      <a:alpha val="80000"/>
                    </a:srgbClr>
                  </a:outerShdw>
                </a:effectLst>
                <a:latin typeface="Quixley LET" pitchFamily="2" charset="0"/>
                <a:ea typeface="QIJIFALLBACK" panose="02000509000000000000" pitchFamily="49" charset="-120"/>
              </a:rPr>
              <a:t>总结</a:t>
            </a:r>
            <a:endParaRPr lang="zh-CN" altLang="en-US" sz="3600" dirty="0">
              <a:effectLst>
                <a:outerShdw blurRad="50800" dist="88900" dir="7800000" sx="96000" sy="96000" algn="ctr" rotWithShape="0">
                  <a:srgbClr val="D6BD9C">
                    <a:alpha val="80000"/>
                  </a:srgbClr>
                </a:outerShdw>
              </a:effectLst>
            </a:endParaRPr>
          </a:p>
          <a:p>
            <a:pPr marL="0" indent="0" algn="ctr">
              <a:buNone/>
            </a:pPr>
            <a:endParaRPr lang="zh-CN" altLang="en-US" sz="8800" dirty="0">
              <a:effectLst>
                <a:outerShdw blurRad="50800" dist="88900" dir="7800000" sx="96000" sy="96000" algn="ctr" rotWithShape="0">
                  <a:srgbClr val="D6BD9C">
                    <a:alpha val="80000"/>
                  </a:srgbClr>
                </a:outerShdw>
              </a:effectLst>
            </a:endParaRPr>
          </a:p>
          <a:p>
            <a:pPr marL="0" indent="0" algn="ctr">
              <a:buNone/>
            </a:pPr>
            <a:endParaRPr lang="zh-CN" altLang="en-US" sz="8800" dirty="0">
              <a:effectLst>
                <a:outerShdw blurRad="50800" dist="88900" dir="7800000" sx="96000" sy="96000" algn="ctr" rotWithShape="0">
                  <a:srgbClr val="D6BD9C">
                    <a:alpha val="80000"/>
                  </a:srgbClr>
                </a:outerShdw>
              </a:effectLst>
            </a:endParaRPr>
          </a:p>
        </p:txBody>
      </p:sp>
    </p:spTree>
    <p:extLst>
      <p:ext uri="{BB962C8B-B14F-4D97-AF65-F5344CB8AC3E}">
        <p14:creationId xmlns:p14="http://schemas.microsoft.com/office/powerpoint/2010/main" val="2999328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524F9473-5618-4919-8EB2-5A54C2CB9B0C}"/>
              </a:ext>
            </a:extLst>
          </p:cNvPr>
          <p:cNvPicPr>
            <a:picLocks noChangeAspect="1"/>
          </p:cNvPicPr>
          <p:nvPr/>
        </p:nvPicPr>
        <p:blipFill>
          <a:blip r:embed="rId3"/>
          <a:stretch>
            <a:fillRect/>
          </a:stretch>
        </p:blipFill>
        <p:spPr>
          <a:xfrm>
            <a:off x="762" y="428"/>
            <a:ext cx="12190476" cy="6857143"/>
          </a:xfrm>
          <a:prstGeom prst="rect">
            <a:avLst/>
          </a:prstGeom>
        </p:spPr>
      </p:pic>
      <p:sp>
        <p:nvSpPr>
          <p:cNvPr id="2" name="标题 1">
            <a:extLst>
              <a:ext uri="{FF2B5EF4-FFF2-40B4-BE49-F238E27FC236}">
                <a16:creationId xmlns:a16="http://schemas.microsoft.com/office/drawing/2014/main" id="{58734BA7-2479-4C20-BFB1-F3C2794FDA65}"/>
              </a:ext>
            </a:extLst>
          </p:cNvPr>
          <p:cNvSpPr>
            <a:spLocks noGrp="1"/>
          </p:cNvSpPr>
          <p:nvPr>
            <p:ph type="title"/>
          </p:nvPr>
        </p:nvSpPr>
        <p:spPr/>
        <p:txBody>
          <a:bodyPr/>
          <a:lstStyle/>
          <a:p>
            <a:endParaRPr lang="zh-CN" altLang="en-US" spc="-150" dirty="0">
              <a:solidFill>
                <a:srgbClr val="EBDECD"/>
              </a:solidFill>
              <a:effectLst>
                <a:outerShdw blurRad="38100" dist="38100" dir="2700000" algn="tl">
                  <a:srgbClr val="000000">
                    <a:alpha val="43137"/>
                  </a:srgbClr>
                </a:outerShdw>
              </a:effectLst>
              <a:latin typeface="Quixley LET" pitchFamily="2" charset="0"/>
              <a:ea typeface="QIJIFALLBACK" panose="02000509000000000000" pitchFamily="49" charset="-120"/>
            </a:endParaRPr>
          </a:p>
        </p:txBody>
      </p:sp>
      <p:sp>
        <p:nvSpPr>
          <p:cNvPr id="3" name="内容占位符 2">
            <a:extLst>
              <a:ext uri="{FF2B5EF4-FFF2-40B4-BE49-F238E27FC236}">
                <a16:creationId xmlns:a16="http://schemas.microsoft.com/office/drawing/2014/main" id="{970FB36E-94A8-4916-B5FE-469AE6C774FD}"/>
              </a:ext>
            </a:extLst>
          </p:cNvPr>
          <p:cNvSpPr>
            <a:spLocks noGrp="1"/>
          </p:cNvSpPr>
          <p:nvPr>
            <p:ph idx="1"/>
          </p:nvPr>
        </p:nvSpPr>
        <p:spPr>
          <a:xfrm>
            <a:off x="838200" y="1825625"/>
            <a:ext cx="3385457" cy="4351338"/>
          </a:xfrm>
        </p:spPr>
        <p:txBody>
          <a:bodyPr>
            <a:normAutofit/>
          </a:bodyPr>
          <a:lstStyle/>
          <a:p>
            <a:pPr algn="just"/>
            <a:r>
              <a:rPr lang="zh-CN" altLang="zh-CN" kern="0"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波斯帝国通过统一周边地区，使文化交流需要穿过的地区大幅度减少。来自西方的文化只需要穿过波斯帝国，即可到达东方。如此便增加了双方接收到的文化的内容，从而进一步促进了东西方的交流。</a:t>
            </a:r>
            <a:endParaRPr lang="zh-CN" altLang="zh-CN" kern="100" dirty="0">
              <a:solidFill>
                <a:srgbClr val="EBDECD"/>
              </a:solidFill>
              <a:effectLst>
                <a:outerShdw blurRad="38100" dist="38100" dir="2700000" algn="tl">
                  <a:srgbClr val="000000">
                    <a:alpha val="43137"/>
                  </a:srgbClr>
                </a:outerShdw>
              </a:effectLst>
              <a:latin typeface="Calibri" panose="020F0502020204030204" pitchFamily="34" charset="0"/>
              <a:ea typeface="QIJIFALLBACK" panose="02000509000000000000" pitchFamily="49" charset="-120"/>
              <a:cs typeface="Times New Roman" panose="02020603050405020304" pitchFamily="18" charset="0"/>
            </a:endParaRPr>
          </a:p>
          <a:p>
            <a:pPr marL="0" indent="0">
              <a:buNone/>
            </a:pPr>
            <a:endParaRPr lang="en-US" altLang="zh-CN" dirty="0">
              <a:solidFill>
                <a:srgbClr val="EBDECD"/>
              </a:solidFill>
              <a:effectLst>
                <a:outerShdw blurRad="38100" dist="38100" dir="2700000" algn="tl">
                  <a:srgbClr val="000000">
                    <a:alpha val="43137"/>
                  </a:srgbClr>
                </a:outerShdw>
              </a:effectLst>
              <a:ea typeface="QIJIFALLBACK" panose="02000509000000000000" pitchFamily="49" charset="-120"/>
            </a:endParaRPr>
          </a:p>
        </p:txBody>
      </p:sp>
      <p:pic>
        <p:nvPicPr>
          <p:cNvPr id="5" name="图片 4">
            <a:extLst>
              <a:ext uri="{FF2B5EF4-FFF2-40B4-BE49-F238E27FC236}">
                <a16:creationId xmlns:a16="http://schemas.microsoft.com/office/drawing/2014/main" id="{44FA6FDD-1728-458A-A040-F1B7211C7F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7969" y="1690688"/>
            <a:ext cx="7258957" cy="4288644"/>
          </a:xfrm>
          <a:prstGeom prst="rect">
            <a:avLst/>
          </a:prstGeom>
        </p:spPr>
      </p:pic>
    </p:spTree>
    <p:extLst>
      <p:ext uri="{BB962C8B-B14F-4D97-AF65-F5344CB8AC3E}">
        <p14:creationId xmlns:p14="http://schemas.microsoft.com/office/powerpoint/2010/main" val="34439302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524F9473-5618-4919-8EB2-5A54C2CB9B0C}"/>
              </a:ext>
            </a:extLst>
          </p:cNvPr>
          <p:cNvPicPr>
            <a:picLocks noChangeAspect="1"/>
          </p:cNvPicPr>
          <p:nvPr/>
        </p:nvPicPr>
        <p:blipFill>
          <a:blip r:embed="rId3"/>
          <a:stretch>
            <a:fillRect/>
          </a:stretch>
        </p:blipFill>
        <p:spPr>
          <a:xfrm>
            <a:off x="762" y="428"/>
            <a:ext cx="12190476" cy="6857143"/>
          </a:xfrm>
          <a:prstGeom prst="rect">
            <a:avLst/>
          </a:prstGeom>
        </p:spPr>
      </p:pic>
      <p:sp>
        <p:nvSpPr>
          <p:cNvPr id="2" name="标题 1">
            <a:extLst>
              <a:ext uri="{FF2B5EF4-FFF2-40B4-BE49-F238E27FC236}">
                <a16:creationId xmlns:a16="http://schemas.microsoft.com/office/drawing/2014/main" id="{58734BA7-2479-4C20-BFB1-F3C2794FDA65}"/>
              </a:ext>
            </a:extLst>
          </p:cNvPr>
          <p:cNvSpPr>
            <a:spLocks noGrp="1"/>
          </p:cNvSpPr>
          <p:nvPr>
            <p:ph type="title"/>
          </p:nvPr>
        </p:nvSpPr>
        <p:spPr/>
        <p:txBody>
          <a:bodyPr/>
          <a:lstStyle/>
          <a:p>
            <a:r>
              <a:rPr lang="zh-CN" altLang="en-US" spc="-150" dirty="0">
                <a:solidFill>
                  <a:srgbClr val="EBDECD"/>
                </a:solidFill>
                <a:effectLst>
                  <a:outerShdw blurRad="38100" dist="38100" dir="2700000" algn="tl">
                    <a:srgbClr val="000000">
                      <a:alpha val="43137"/>
                    </a:srgbClr>
                  </a:outerShdw>
                </a:effectLst>
                <a:latin typeface="Quixley LET" pitchFamily="2" charset="0"/>
                <a:ea typeface="QIJIFALLBACK" panose="02000509000000000000" pitchFamily="49" charset="-120"/>
              </a:rPr>
              <a:t>与波斯的交流</a:t>
            </a:r>
          </a:p>
        </p:txBody>
      </p:sp>
      <p:sp>
        <p:nvSpPr>
          <p:cNvPr id="3" name="内容占位符 2">
            <a:extLst>
              <a:ext uri="{FF2B5EF4-FFF2-40B4-BE49-F238E27FC236}">
                <a16:creationId xmlns:a16="http://schemas.microsoft.com/office/drawing/2014/main" id="{970FB36E-94A8-4916-B5FE-469AE6C774FD}"/>
              </a:ext>
            </a:extLst>
          </p:cNvPr>
          <p:cNvSpPr>
            <a:spLocks noGrp="1"/>
          </p:cNvSpPr>
          <p:nvPr>
            <p:ph idx="1"/>
          </p:nvPr>
        </p:nvSpPr>
        <p:spPr>
          <a:xfrm>
            <a:off x="838200" y="2055385"/>
            <a:ext cx="3848100" cy="4351338"/>
          </a:xfrm>
        </p:spPr>
        <p:txBody>
          <a:bodyPr>
            <a:normAutofit/>
          </a:bodyPr>
          <a:lstStyle/>
          <a:p>
            <a:pPr marL="0" indent="0">
              <a:buNone/>
            </a:pP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据史载</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 </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公元前</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1000</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年左右</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 </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中国与古波斯已有间接交往。中国的丝绸通过北方草原或经由印度传入波斯。公元前</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6</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世纪</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 </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波斯帝国与中国的交往加强。</a:t>
            </a:r>
            <a:endParaRPr lang="en-US" altLang="zh-CN" dirty="0">
              <a:solidFill>
                <a:srgbClr val="EBDECD"/>
              </a:solidFill>
              <a:effectLst>
                <a:outerShdw blurRad="38100" dist="38100" dir="2700000" algn="tl">
                  <a:srgbClr val="000000">
                    <a:alpha val="43137"/>
                  </a:srgbClr>
                </a:outerShdw>
              </a:effectLst>
              <a:ea typeface="QIJIFALLBACK" panose="02000509000000000000" pitchFamily="49" charset="-120"/>
            </a:endParaRPr>
          </a:p>
        </p:txBody>
      </p:sp>
      <p:pic>
        <p:nvPicPr>
          <p:cNvPr id="5" name="图片 4">
            <a:extLst>
              <a:ext uri="{FF2B5EF4-FFF2-40B4-BE49-F238E27FC236}">
                <a16:creationId xmlns:a16="http://schemas.microsoft.com/office/drawing/2014/main" id="{A6F02260-72A2-46AA-B1FC-5DA086BB2E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0151" y="1828005"/>
            <a:ext cx="6699085" cy="3665537"/>
          </a:xfrm>
          <a:prstGeom prst="rect">
            <a:avLst/>
          </a:prstGeom>
        </p:spPr>
      </p:pic>
    </p:spTree>
    <p:extLst>
      <p:ext uri="{BB962C8B-B14F-4D97-AF65-F5344CB8AC3E}">
        <p14:creationId xmlns:p14="http://schemas.microsoft.com/office/powerpoint/2010/main" val="9150381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524F9473-5618-4919-8EB2-5A54C2CB9B0C}"/>
              </a:ext>
            </a:extLst>
          </p:cNvPr>
          <p:cNvPicPr>
            <a:picLocks noChangeAspect="1"/>
          </p:cNvPicPr>
          <p:nvPr/>
        </p:nvPicPr>
        <p:blipFill>
          <a:blip r:embed="rId3"/>
          <a:stretch>
            <a:fillRect/>
          </a:stretch>
        </p:blipFill>
        <p:spPr>
          <a:xfrm>
            <a:off x="762" y="428"/>
            <a:ext cx="12190476" cy="6857143"/>
          </a:xfrm>
          <a:prstGeom prst="rect">
            <a:avLst/>
          </a:prstGeom>
        </p:spPr>
      </p:pic>
      <p:sp>
        <p:nvSpPr>
          <p:cNvPr id="2" name="标题 1">
            <a:extLst>
              <a:ext uri="{FF2B5EF4-FFF2-40B4-BE49-F238E27FC236}">
                <a16:creationId xmlns:a16="http://schemas.microsoft.com/office/drawing/2014/main" id="{58734BA7-2479-4C20-BFB1-F3C2794FDA65}"/>
              </a:ext>
            </a:extLst>
          </p:cNvPr>
          <p:cNvSpPr>
            <a:spLocks noGrp="1"/>
          </p:cNvSpPr>
          <p:nvPr>
            <p:ph type="title"/>
          </p:nvPr>
        </p:nvSpPr>
        <p:spPr/>
        <p:txBody>
          <a:bodyPr/>
          <a:lstStyle/>
          <a:p>
            <a:r>
              <a:rPr lang="zh-CN" altLang="en-US" spc="-150" dirty="0">
                <a:solidFill>
                  <a:srgbClr val="EBDECD"/>
                </a:solidFill>
                <a:effectLst>
                  <a:outerShdw blurRad="38100" dist="38100" dir="2700000" algn="tl">
                    <a:srgbClr val="000000">
                      <a:alpha val="43137"/>
                    </a:srgbClr>
                  </a:outerShdw>
                </a:effectLst>
                <a:latin typeface="Quixley LET" pitchFamily="2" charset="0"/>
                <a:ea typeface="QIJIFALLBACK" panose="02000509000000000000" pitchFamily="49" charset="-120"/>
              </a:rPr>
              <a:t>与波斯的交流</a:t>
            </a:r>
          </a:p>
        </p:txBody>
      </p:sp>
      <p:sp>
        <p:nvSpPr>
          <p:cNvPr id="3" name="内容占位符 2">
            <a:extLst>
              <a:ext uri="{FF2B5EF4-FFF2-40B4-BE49-F238E27FC236}">
                <a16:creationId xmlns:a16="http://schemas.microsoft.com/office/drawing/2014/main" id="{970FB36E-94A8-4916-B5FE-469AE6C774FD}"/>
              </a:ext>
            </a:extLst>
          </p:cNvPr>
          <p:cNvSpPr>
            <a:spLocks noGrp="1"/>
          </p:cNvSpPr>
          <p:nvPr>
            <p:ph idx="1"/>
          </p:nvPr>
        </p:nvSpPr>
        <p:spPr>
          <a:xfrm>
            <a:off x="838200" y="2055385"/>
            <a:ext cx="3848100" cy="4351338"/>
          </a:xfrm>
        </p:spPr>
        <p:txBody>
          <a:bodyPr>
            <a:normAutofit/>
          </a:bodyPr>
          <a:lstStyle/>
          <a:p>
            <a:pPr marL="0" indent="0">
              <a:buNone/>
            </a:pP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据史载</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 </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公元前</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1000</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年左右</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 </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中国与古波斯已有间接交往。中国的丝绸通过北方草原或经由印度传入波斯。公元前</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6</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世纪</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 </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波斯帝国与中国的交往加强。</a:t>
            </a:r>
            <a:endParaRPr lang="en-US" altLang="zh-CN" dirty="0">
              <a:solidFill>
                <a:srgbClr val="EBDECD"/>
              </a:solidFill>
              <a:effectLst>
                <a:outerShdw blurRad="38100" dist="38100" dir="2700000" algn="tl">
                  <a:srgbClr val="000000">
                    <a:alpha val="43137"/>
                  </a:srgbClr>
                </a:outerShdw>
              </a:effectLst>
              <a:ea typeface="QIJIFALLBACK" panose="02000509000000000000" pitchFamily="49" charset="-120"/>
            </a:endParaRPr>
          </a:p>
        </p:txBody>
      </p:sp>
      <p:pic>
        <p:nvPicPr>
          <p:cNvPr id="5" name="图片 4">
            <a:extLst>
              <a:ext uri="{FF2B5EF4-FFF2-40B4-BE49-F238E27FC236}">
                <a16:creationId xmlns:a16="http://schemas.microsoft.com/office/drawing/2014/main" id="{A6F02260-72A2-46AA-B1FC-5DA086BB2E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675" y="365125"/>
            <a:ext cx="10964861" cy="5999641"/>
          </a:xfrm>
          <a:prstGeom prst="rect">
            <a:avLst/>
          </a:prstGeom>
        </p:spPr>
      </p:pic>
    </p:spTree>
    <p:extLst>
      <p:ext uri="{BB962C8B-B14F-4D97-AF65-F5344CB8AC3E}">
        <p14:creationId xmlns:p14="http://schemas.microsoft.com/office/powerpoint/2010/main" val="3721953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524F9473-5618-4919-8EB2-5A54C2CB9B0C}"/>
              </a:ext>
            </a:extLst>
          </p:cNvPr>
          <p:cNvPicPr>
            <a:picLocks noChangeAspect="1"/>
          </p:cNvPicPr>
          <p:nvPr/>
        </p:nvPicPr>
        <p:blipFill>
          <a:blip r:embed="rId3"/>
          <a:stretch>
            <a:fillRect/>
          </a:stretch>
        </p:blipFill>
        <p:spPr>
          <a:xfrm>
            <a:off x="762" y="428"/>
            <a:ext cx="12190476" cy="6857143"/>
          </a:xfrm>
          <a:prstGeom prst="rect">
            <a:avLst/>
          </a:prstGeom>
        </p:spPr>
      </p:pic>
      <p:sp>
        <p:nvSpPr>
          <p:cNvPr id="2" name="标题 1">
            <a:extLst>
              <a:ext uri="{FF2B5EF4-FFF2-40B4-BE49-F238E27FC236}">
                <a16:creationId xmlns:a16="http://schemas.microsoft.com/office/drawing/2014/main" id="{58734BA7-2479-4C20-BFB1-F3C2794FDA65}"/>
              </a:ext>
            </a:extLst>
          </p:cNvPr>
          <p:cNvSpPr>
            <a:spLocks noGrp="1"/>
          </p:cNvSpPr>
          <p:nvPr>
            <p:ph type="title"/>
          </p:nvPr>
        </p:nvSpPr>
        <p:spPr>
          <a:xfrm>
            <a:off x="305181" y="52997"/>
            <a:ext cx="10515600" cy="1325563"/>
          </a:xfrm>
        </p:spPr>
        <p:txBody>
          <a:bodyPr/>
          <a:lstStyle/>
          <a:p>
            <a:r>
              <a:rPr lang="zh-CN" altLang="en-US" spc="-150" dirty="0">
                <a:solidFill>
                  <a:srgbClr val="EBDECD"/>
                </a:solidFill>
                <a:effectLst>
                  <a:outerShdw blurRad="38100" dist="38100" dir="2700000" algn="tl">
                    <a:srgbClr val="000000">
                      <a:alpha val="43137"/>
                    </a:srgbClr>
                  </a:outerShdw>
                </a:effectLst>
                <a:latin typeface="Quixley LET" pitchFamily="2" charset="0"/>
                <a:ea typeface="QIJIFALLBACK" panose="02000509000000000000" pitchFamily="49" charset="-120"/>
              </a:rPr>
              <a:t>与波斯的交流</a:t>
            </a:r>
          </a:p>
        </p:txBody>
      </p:sp>
      <p:sp>
        <p:nvSpPr>
          <p:cNvPr id="3" name="内容占位符 2">
            <a:extLst>
              <a:ext uri="{FF2B5EF4-FFF2-40B4-BE49-F238E27FC236}">
                <a16:creationId xmlns:a16="http://schemas.microsoft.com/office/drawing/2014/main" id="{970FB36E-94A8-4916-B5FE-469AE6C774FD}"/>
              </a:ext>
            </a:extLst>
          </p:cNvPr>
          <p:cNvSpPr>
            <a:spLocks noGrp="1"/>
          </p:cNvSpPr>
          <p:nvPr>
            <p:ph idx="1"/>
          </p:nvPr>
        </p:nvSpPr>
        <p:spPr>
          <a:xfrm>
            <a:off x="623888" y="1253330"/>
            <a:ext cx="10515600" cy="4351338"/>
          </a:xfrm>
        </p:spPr>
        <p:txBody>
          <a:bodyPr>
            <a:normAutofit/>
          </a:bodyPr>
          <a:lstStyle/>
          <a:p>
            <a:pPr marL="0" indent="0">
              <a:buNone/>
            </a:pP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由于政局变动</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 </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中波政治联系时有中断</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 </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但贸易、文化交往不绝于缕。中国有希腊和罗马不可企及的技术</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 </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故波斯十分珍视与中国的交往。</a:t>
            </a:r>
            <a:endParaRPr lang="en-US" altLang="zh-CN" dirty="0">
              <a:solidFill>
                <a:srgbClr val="EBDECD"/>
              </a:solidFill>
              <a:ea typeface="QIJIFALLBACK" panose="02000509000000000000" pitchFamily="49" charset="-120"/>
            </a:endParaRPr>
          </a:p>
        </p:txBody>
      </p:sp>
      <p:pic>
        <p:nvPicPr>
          <p:cNvPr id="5" name="图片 4">
            <a:extLst>
              <a:ext uri="{FF2B5EF4-FFF2-40B4-BE49-F238E27FC236}">
                <a16:creationId xmlns:a16="http://schemas.microsoft.com/office/drawing/2014/main" id="{9A881ED0-E5D8-434F-AAE6-EE147AC5BB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17084" y="2244285"/>
            <a:ext cx="8557832" cy="4106505"/>
          </a:xfrm>
          <a:prstGeom prst="rect">
            <a:avLst/>
          </a:prstGeom>
        </p:spPr>
      </p:pic>
    </p:spTree>
    <p:extLst>
      <p:ext uri="{BB962C8B-B14F-4D97-AF65-F5344CB8AC3E}">
        <p14:creationId xmlns:p14="http://schemas.microsoft.com/office/powerpoint/2010/main" val="4210518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524F9473-5618-4919-8EB2-5A54C2CB9B0C}"/>
              </a:ext>
            </a:extLst>
          </p:cNvPr>
          <p:cNvPicPr>
            <a:picLocks noChangeAspect="1"/>
          </p:cNvPicPr>
          <p:nvPr/>
        </p:nvPicPr>
        <p:blipFill>
          <a:blip r:embed="rId2"/>
          <a:stretch>
            <a:fillRect/>
          </a:stretch>
        </p:blipFill>
        <p:spPr>
          <a:xfrm>
            <a:off x="762" y="428"/>
            <a:ext cx="12190476" cy="6857143"/>
          </a:xfrm>
          <a:prstGeom prst="rect">
            <a:avLst/>
          </a:prstGeom>
        </p:spPr>
      </p:pic>
      <p:sp>
        <p:nvSpPr>
          <p:cNvPr id="2" name="标题 1">
            <a:extLst>
              <a:ext uri="{FF2B5EF4-FFF2-40B4-BE49-F238E27FC236}">
                <a16:creationId xmlns:a16="http://schemas.microsoft.com/office/drawing/2014/main" id="{58734BA7-2479-4C20-BFB1-F3C2794FDA65}"/>
              </a:ext>
            </a:extLst>
          </p:cNvPr>
          <p:cNvSpPr>
            <a:spLocks noGrp="1"/>
          </p:cNvSpPr>
          <p:nvPr>
            <p:ph type="title"/>
          </p:nvPr>
        </p:nvSpPr>
        <p:spPr/>
        <p:txBody>
          <a:bodyPr/>
          <a:lstStyle/>
          <a:p>
            <a:r>
              <a:rPr lang="zh-CN" altLang="en-US" spc="-150" dirty="0">
                <a:solidFill>
                  <a:srgbClr val="EBDECD"/>
                </a:solidFill>
                <a:effectLst>
                  <a:outerShdw blurRad="38100" dist="38100" dir="2700000" algn="tl">
                    <a:srgbClr val="000000">
                      <a:alpha val="43137"/>
                    </a:srgbClr>
                  </a:outerShdw>
                </a:effectLst>
                <a:latin typeface="Quixley LET" pitchFamily="2" charset="0"/>
                <a:ea typeface="QIJIFALLBACK" panose="02000509000000000000" pitchFamily="49" charset="-120"/>
              </a:rPr>
              <a:t>与波斯的交流</a:t>
            </a:r>
          </a:p>
        </p:txBody>
      </p:sp>
      <p:sp>
        <p:nvSpPr>
          <p:cNvPr id="3" name="内容占位符 2">
            <a:extLst>
              <a:ext uri="{FF2B5EF4-FFF2-40B4-BE49-F238E27FC236}">
                <a16:creationId xmlns:a16="http://schemas.microsoft.com/office/drawing/2014/main" id="{970FB36E-94A8-4916-B5FE-469AE6C774FD}"/>
              </a:ext>
            </a:extLst>
          </p:cNvPr>
          <p:cNvSpPr>
            <a:spLocks noGrp="1"/>
          </p:cNvSpPr>
          <p:nvPr>
            <p:ph idx="1"/>
          </p:nvPr>
        </p:nvSpPr>
        <p:spPr>
          <a:xfrm>
            <a:off x="353290" y="1690688"/>
            <a:ext cx="5742710" cy="4351338"/>
          </a:xfrm>
        </p:spPr>
        <p:txBody>
          <a:bodyPr>
            <a:normAutofit/>
          </a:bodyPr>
          <a:lstStyle/>
          <a:p>
            <a:pPr marL="0" indent="0">
              <a:buNone/>
            </a:pP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除了政治经济的交流</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 </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还有文化的交往</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 </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也颇有成绩。安息王朝时期</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 </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许多波斯佛僧来华传教。早期的汉译佛经多为安息僧翻译</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 </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波斯人安世高是最早在汉地译经的翻译家</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 </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自公元</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148</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年始共译出佛经百余部。当时著名的波斯译经家还有安玄、昙谛、安法贤、安吉藏等</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 </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南北朝的名僧菩提达摩可能也是波斯人。</a:t>
            </a:r>
            <a:endParaRPr lang="zh-CN" altLang="zh-CN" dirty="0">
              <a:solidFill>
                <a:srgbClr val="EBDECD"/>
              </a:solidFill>
              <a:effectLst>
                <a:outerShdw blurRad="38100" dist="38100" dir="2700000" algn="tl">
                  <a:srgbClr val="000000">
                    <a:alpha val="43137"/>
                  </a:srgbClr>
                </a:outerShdw>
              </a:effectLst>
              <a:latin typeface="Calibri" panose="020F0502020204030204" pitchFamily="34" charset="0"/>
              <a:ea typeface="QIJIFALLBACK" panose="02000509000000000000" pitchFamily="49" charset="-120"/>
              <a:cs typeface="Times New Roman" panose="02020603050405020304" pitchFamily="18" charset="0"/>
            </a:endParaRPr>
          </a:p>
          <a:p>
            <a:pPr marL="0" indent="0">
              <a:buNone/>
            </a:pPr>
            <a:endParaRPr lang="en-US" altLang="zh-CN" dirty="0">
              <a:solidFill>
                <a:srgbClr val="EBDECD"/>
              </a:solidFill>
              <a:effectLst>
                <a:outerShdw blurRad="38100" dist="38100" dir="2700000" algn="tl">
                  <a:srgbClr val="000000">
                    <a:alpha val="43137"/>
                  </a:srgbClr>
                </a:outerShdw>
              </a:effectLst>
              <a:ea typeface="QIJIFALLBACK" panose="02000509000000000000" pitchFamily="49" charset="-120"/>
            </a:endParaRPr>
          </a:p>
        </p:txBody>
      </p:sp>
      <p:pic>
        <p:nvPicPr>
          <p:cNvPr id="5" name="图片 4">
            <a:extLst>
              <a:ext uri="{FF2B5EF4-FFF2-40B4-BE49-F238E27FC236}">
                <a16:creationId xmlns:a16="http://schemas.microsoft.com/office/drawing/2014/main" id="{8A9D143A-F8CB-4CBF-A9A8-F0A18F40B8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9019" y="888999"/>
            <a:ext cx="5029200" cy="5080000"/>
          </a:xfrm>
          <a:prstGeom prst="rect">
            <a:avLst/>
          </a:prstGeom>
        </p:spPr>
      </p:pic>
    </p:spTree>
    <p:extLst>
      <p:ext uri="{BB962C8B-B14F-4D97-AF65-F5344CB8AC3E}">
        <p14:creationId xmlns:p14="http://schemas.microsoft.com/office/powerpoint/2010/main" val="12512471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524F9473-5618-4919-8EB2-5A54C2CB9B0C}"/>
              </a:ext>
            </a:extLst>
          </p:cNvPr>
          <p:cNvPicPr>
            <a:picLocks noChangeAspect="1"/>
          </p:cNvPicPr>
          <p:nvPr/>
        </p:nvPicPr>
        <p:blipFill>
          <a:blip r:embed="rId3"/>
          <a:stretch>
            <a:fillRect/>
          </a:stretch>
        </p:blipFill>
        <p:spPr>
          <a:xfrm>
            <a:off x="762" y="428"/>
            <a:ext cx="12190476" cy="6857143"/>
          </a:xfrm>
          <a:prstGeom prst="rect">
            <a:avLst/>
          </a:prstGeom>
        </p:spPr>
      </p:pic>
      <p:sp>
        <p:nvSpPr>
          <p:cNvPr id="2" name="标题 1">
            <a:extLst>
              <a:ext uri="{FF2B5EF4-FFF2-40B4-BE49-F238E27FC236}">
                <a16:creationId xmlns:a16="http://schemas.microsoft.com/office/drawing/2014/main" id="{58734BA7-2479-4C20-BFB1-F3C2794FDA65}"/>
              </a:ext>
            </a:extLst>
          </p:cNvPr>
          <p:cNvSpPr>
            <a:spLocks noGrp="1"/>
          </p:cNvSpPr>
          <p:nvPr>
            <p:ph type="title"/>
          </p:nvPr>
        </p:nvSpPr>
        <p:spPr>
          <a:xfrm>
            <a:off x="838200" y="79259"/>
            <a:ext cx="10515600" cy="1325563"/>
          </a:xfrm>
        </p:spPr>
        <p:txBody>
          <a:bodyPr/>
          <a:lstStyle/>
          <a:p>
            <a:r>
              <a:rPr lang="zh-CN" altLang="en-US" spc="-150" dirty="0">
                <a:solidFill>
                  <a:srgbClr val="EBDECD"/>
                </a:solidFill>
                <a:effectLst>
                  <a:outerShdw blurRad="38100" dist="38100" dir="2700000" algn="tl">
                    <a:srgbClr val="000000">
                      <a:alpha val="43137"/>
                    </a:srgbClr>
                  </a:outerShdw>
                </a:effectLst>
                <a:latin typeface="Quixley LET" pitchFamily="2" charset="0"/>
                <a:ea typeface="QIJIFALLBACK" panose="02000509000000000000" pitchFamily="49" charset="-120"/>
              </a:rPr>
              <a:t>与波斯的交流</a:t>
            </a:r>
          </a:p>
        </p:txBody>
      </p:sp>
      <p:sp>
        <p:nvSpPr>
          <p:cNvPr id="3" name="内容占位符 2">
            <a:extLst>
              <a:ext uri="{FF2B5EF4-FFF2-40B4-BE49-F238E27FC236}">
                <a16:creationId xmlns:a16="http://schemas.microsoft.com/office/drawing/2014/main" id="{970FB36E-94A8-4916-B5FE-469AE6C774FD}"/>
              </a:ext>
            </a:extLst>
          </p:cNvPr>
          <p:cNvSpPr>
            <a:spLocks noGrp="1"/>
          </p:cNvSpPr>
          <p:nvPr>
            <p:ph idx="1"/>
          </p:nvPr>
        </p:nvSpPr>
        <p:spPr>
          <a:xfrm>
            <a:off x="838200" y="1234271"/>
            <a:ext cx="4340087" cy="4802187"/>
          </a:xfrm>
        </p:spPr>
        <p:txBody>
          <a:bodyPr>
            <a:noAutofit/>
          </a:bodyPr>
          <a:lstStyle/>
          <a:p>
            <a:pPr marL="0" indent="0">
              <a:buNone/>
            </a:pP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唐宋时期</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rPr>
              <a:t>, </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中国与波斯的交往达到高峰。</a:t>
            </a:r>
            <a:endPar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endParaRPr>
          </a:p>
          <a:p>
            <a:pPr marL="0" indent="0">
              <a:buNone/>
            </a:pP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萨珊波斯亡国影响了唐朝与波斯的政治交往</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 </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但双方的商贸、民间交往盛极一时。当时</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 </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波斯商人被称为“藩客”</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 </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云集长安、广州、扬州和泉州。</a:t>
            </a:r>
            <a:endPar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endParaRPr>
          </a:p>
          <a:p>
            <a:pPr marL="0" indent="0">
              <a:buNone/>
            </a:pP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杜环的《经行记》和波斯人忽尔达兹比的《道里与诸国志》等记载了唐代两国的民间交往。</a:t>
            </a:r>
            <a:endParaRPr lang="zh-CN" altLang="zh-CN" dirty="0">
              <a:solidFill>
                <a:srgbClr val="EBDECD"/>
              </a:solidFill>
              <a:effectLst>
                <a:outerShdw blurRad="38100" dist="38100" dir="2700000" algn="tl">
                  <a:srgbClr val="000000">
                    <a:alpha val="43137"/>
                  </a:srgbClr>
                </a:outerShdw>
              </a:effectLst>
              <a:latin typeface="Calibri" panose="020F0502020204030204" pitchFamily="34" charset="0"/>
              <a:ea typeface="QIJIFALLBACK" panose="02000509000000000000" pitchFamily="49" charset="-120"/>
              <a:cs typeface="Times New Roman" panose="02020603050405020304" pitchFamily="18" charset="0"/>
            </a:endParaRPr>
          </a:p>
          <a:p>
            <a:pPr marL="0" indent="0">
              <a:buNone/>
            </a:pPr>
            <a:endParaRPr lang="en-US" altLang="zh-CN" dirty="0">
              <a:solidFill>
                <a:srgbClr val="EBDECD"/>
              </a:solidFill>
              <a:effectLst>
                <a:outerShdw blurRad="38100" dist="38100" dir="2700000" algn="tl">
                  <a:srgbClr val="000000">
                    <a:alpha val="43137"/>
                  </a:srgbClr>
                </a:outerShdw>
              </a:effectLst>
              <a:ea typeface="QIJIFALLBACK" panose="02000509000000000000" pitchFamily="49" charset="-120"/>
            </a:endParaRPr>
          </a:p>
        </p:txBody>
      </p:sp>
      <p:pic>
        <p:nvPicPr>
          <p:cNvPr id="7" name="图片 6">
            <a:extLst>
              <a:ext uri="{FF2B5EF4-FFF2-40B4-BE49-F238E27FC236}">
                <a16:creationId xmlns:a16="http://schemas.microsoft.com/office/drawing/2014/main" id="{426ECEFD-955A-46DD-A44C-6CFBDF35CF9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0578" y="431800"/>
            <a:ext cx="2593500" cy="4020930"/>
          </a:xfrm>
          <a:prstGeom prst="rect">
            <a:avLst/>
          </a:prstGeom>
        </p:spPr>
      </p:pic>
      <p:pic>
        <p:nvPicPr>
          <p:cNvPr id="9" name="图片 8">
            <a:extLst>
              <a:ext uri="{FF2B5EF4-FFF2-40B4-BE49-F238E27FC236}">
                <a16:creationId xmlns:a16="http://schemas.microsoft.com/office/drawing/2014/main" id="{7C896278-BBAD-432F-B326-21E17A4079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62363" y="2271806"/>
            <a:ext cx="2935351" cy="4020931"/>
          </a:xfrm>
          <a:prstGeom prst="rect">
            <a:avLst/>
          </a:prstGeom>
        </p:spPr>
      </p:pic>
    </p:spTree>
    <p:extLst>
      <p:ext uri="{BB962C8B-B14F-4D97-AF65-F5344CB8AC3E}">
        <p14:creationId xmlns:p14="http://schemas.microsoft.com/office/powerpoint/2010/main" val="14536796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524F9473-5618-4919-8EB2-5A54C2CB9B0C}"/>
              </a:ext>
            </a:extLst>
          </p:cNvPr>
          <p:cNvPicPr>
            <a:picLocks noChangeAspect="1"/>
          </p:cNvPicPr>
          <p:nvPr/>
        </p:nvPicPr>
        <p:blipFill>
          <a:blip r:embed="rId3"/>
          <a:stretch>
            <a:fillRect/>
          </a:stretch>
        </p:blipFill>
        <p:spPr>
          <a:xfrm>
            <a:off x="762" y="428"/>
            <a:ext cx="12190476" cy="6857143"/>
          </a:xfrm>
          <a:prstGeom prst="rect">
            <a:avLst/>
          </a:prstGeom>
        </p:spPr>
      </p:pic>
      <p:sp>
        <p:nvSpPr>
          <p:cNvPr id="2" name="标题 1">
            <a:extLst>
              <a:ext uri="{FF2B5EF4-FFF2-40B4-BE49-F238E27FC236}">
                <a16:creationId xmlns:a16="http://schemas.microsoft.com/office/drawing/2014/main" id="{58734BA7-2479-4C20-BFB1-F3C2794FDA65}"/>
              </a:ext>
            </a:extLst>
          </p:cNvPr>
          <p:cNvSpPr>
            <a:spLocks noGrp="1"/>
          </p:cNvSpPr>
          <p:nvPr>
            <p:ph type="title"/>
          </p:nvPr>
        </p:nvSpPr>
        <p:spPr>
          <a:xfrm>
            <a:off x="838200" y="605266"/>
            <a:ext cx="10515600" cy="1325563"/>
          </a:xfrm>
        </p:spPr>
        <p:txBody>
          <a:bodyPr/>
          <a:lstStyle/>
          <a:p>
            <a:r>
              <a:rPr lang="zh-CN" altLang="en-US" spc="-150" dirty="0">
                <a:solidFill>
                  <a:srgbClr val="EBDECD"/>
                </a:solidFill>
                <a:effectLst>
                  <a:outerShdw blurRad="38100" dist="38100" dir="2700000" algn="tl">
                    <a:srgbClr val="000000">
                      <a:alpha val="43137"/>
                    </a:srgbClr>
                  </a:outerShdw>
                </a:effectLst>
                <a:latin typeface="Quixley LET" pitchFamily="2" charset="0"/>
                <a:ea typeface="QIJIFALLBACK" panose="02000509000000000000" pitchFamily="49" charset="-120"/>
              </a:rPr>
              <a:t>与波斯的交流</a:t>
            </a:r>
          </a:p>
        </p:txBody>
      </p:sp>
      <p:pic>
        <p:nvPicPr>
          <p:cNvPr id="5" name="内容占位符 4">
            <a:extLst>
              <a:ext uri="{FF2B5EF4-FFF2-40B4-BE49-F238E27FC236}">
                <a16:creationId xmlns:a16="http://schemas.microsoft.com/office/drawing/2014/main" id="{B67A4053-2504-449A-9CB6-30A0D27E0E5A}"/>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89008" y="2316163"/>
            <a:ext cx="5629191" cy="4165601"/>
          </a:xfrm>
        </p:spPr>
      </p:pic>
      <p:pic>
        <p:nvPicPr>
          <p:cNvPr id="7" name="图片 6">
            <a:extLst>
              <a:ext uri="{FF2B5EF4-FFF2-40B4-BE49-F238E27FC236}">
                <a16:creationId xmlns:a16="http://schemas.microsoft.com/office/drawing/2014/main" id="{4552B0A3-8D1F-4C4C-91BF-D41B62F8BD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05302" y="658813"/>
            <a:ext cx="5498833" cy="5822951"/>
          </a:xfrm>
          <a:prstGeom prst="rect">
            <a:avLst/>
          </a:prstGeom>
        </p:spPr>
      </p:pic>
    </p:spTree>
    <p:extLst>
      <p:ext uri="{BB962C8B-B14F-4D97-AF65-F5344CB8AC3E}">
        <p14:creationId xmlns:p14="http://schemas.microsoft.com/office/powerpoint/2010/main" val="39902823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524F9473-5618-4919-8EB2-5A54C2CB9B0C}"/>
              </a:ext>
            </a:extLst>
          </p:cNvPr>
          <p:cNvPicPr>
            <a:picLocks noChangeAspect="1"/>
          </p:cNvPicPr>
          <p:nvPr/>
        </p:nvPicPr>
        <p:blipFill>
          <a:blip r:embed="rId3"/>
          <a:stretch>
            <a:fillRect/>
          </a:stretch>
        </p:blipFill>
        <p:spPr>
          <a:xfrm>
            <a:off x="762" y="428"/>
            <a:ext cx="12190476" cy="6857143"/>
          </a:xfrm>
          <a:prstGeom prst="rect">
            <a:avLst/>
          </a:prstGeom>
        </p:spPr>
      </p:pic>
      <p:sp>
        <p:nvSpPr>
          <p:cNvPr id="2" name="标题 1">
            <a:extLst>
              <a:ext uri="{FF2B5EF4-FFF2-40B4-BE49-F238E27FC236}">
                <a16:creationId xmlns:a16="http://schemas.microsoft.com/office/drawing/2014/main" id="{58734BA7-2479-4C20-BFB1-F3C2794FDA65}"/>
              </a:ext>
            </a:extLst>
          </p:cNvPr>
          <p:cNvSpPr>
            <a:spLocks noGrp="1"/>
          </p:cNvSpPr>
          <p:nvPr>
            <p:ph type="title"/>
          </p:nvPr>
        </p:nvSpPr>
        <p:spPr/>
        <p:txBody>
          <a:bodyPr/>
          <a:lstStyle/>
          <a:p>
            <a:r>
              <a:rPr lang="zh-CN" altLang="en-US" spc="-150" dirty="0">
                <a:solidFill>
                  <a:srgbClr val="EBDECD"/>
                </a:solidFill>
                <a:effectLst>
                  <a:outerShdw blurRad="38100" dist="38100" dir="2700000" algn="tl">
                    <a:srgbClr val="000000">
                      <a:alpha val="43137"/>
                    </a:srgbClr>
                  </a:outerShdw>
                </a:effectLst>
                <a:latin typeface="Quixley LET" pitchFamily="2" charset="0"/>
                <a:ea typeface="QIJIFALLBACK" panose="02000509000000000000" pitchFamily="49" charset="-120"/>
              </a:rPr>
              <a:t>与波斯的交流</a:t>
            </a:r>
          </a:p>
        </p:txBody>
      </p:sp>
      <p:sp>
        <p:nvSpPr>
          <p:cNvPr id="3" name="内容占位符 2">
            <a:extLst>
              <a:ext uri="{FF2B5EF4-FFF2-40B4-BE49-F238E27FC236}">
                <a16:creationId xmlns:a16="http://schemas.microsoft.com/office/drawing/2014/main" id="{970FB36E-94A8-4916-B5FE-469AE6C774FD}"/>
              </a:ext>
            </a:extLst>
          </p:cNvPr>
          <p:cNvSpPr>
            <a:spLocks noGrp="1"/>
          </p:cNvSpPr>
          <p:nvPr>
            <p:ph idx="1"/>
          </p:nvPr>
        </p:nvSpPr>
        <p:spPr>
          <a:xfrm>
            <a:off x="1341025" y="2055385"/>
            <a:ext cx="3762375" cy="4351338"/>
          </a:xfrm>
        </p:spPr>
        <p:txBody>
          <a:bodyPr>
            <a:normAutofit/>
          </a:bodyPr>
          <a:lstStyle/>
          <a:p>
            <a:pPr marL="0" indent="0">
              <a:buNone/>
            </a:pP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与唐宋时期相比</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 </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元明时期的中国与波斯在文化方面的交往更为深入</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 </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其中中医、陶瓷、绘画等对波斯影响甚大。中国画与波斯绘画逐渐融合</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 </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波斯细密画由此产生</a:t>
            </a:r>
            <a:r>
              <a:rPr lang="zh-CN" altLang="en-US"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a:t>
            </a:r>
            <a:endParaRPr lang="en-US" altLang="zh-CN" dirty="0">
              <a:solidFill>
                <a:srgbClr val="EBDECD"/>
              </a:solidFill>
              <a:effectLst>
                <a:outerShdw blurRad="38100" dist="38100" dir="2700000" algn="tl">
                  <a:srgbClr val="000000">
                    <a:alpha val="43137"/>
                  </a:srgbClr>
                </a:outerShdw>
              </a:effectLst>
              <a:ea typeface="QIJIFALLBACK" panose="02000509000000000000" pitchFamily="49" charset="-120"/>
            </a:endParaRPr>
          </a:p>
        </p:txBody>
      </p:sp>
      <p:pic>
        <p:nvPicPr>
          <p:cNvPr id="5" name="图片 4">
            <a:extLst>
              <a:ext uri="{FF2B5EF4-FFF2-40B4-BE49-F238E27FC236}">
                <a16:creationId xmlns:a16="http://schemas.microsoft.com/office/drawing/2014/main" id="{550E496F-D1AD-4E07-B7F6-E49FDC86B1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3663" y="365125"/>
            <a:ext cx="4800981" cy="6217864"/>
          </a:xfrm>
          <a:prstGeom prst="rect">
            <a:avLst/>
          </a:prstGeom>
        </p:spPr>
      </p:pic>
    </p:spTree>
    <p:extLst>
      <p:ext uri="{BB962C8B-B14F-4D97-AF65-F5344CB8AC3E}">
        <p14:creationId xmlns:p14="http://schemas.microsoft.com/office/powerpoint/2010/main" val="21267469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524F9473-5618-4919-8EB2-5A54C2CB9B0C}"/>
              </a:ext>
            </a:extLst>
          </p:cNvPr>
          <p:cNvPicPr>
            <a:picLocks noChangeAspect="1"/>
          </p:cNvPicPr>
          <p:nvPr/>
        </p:nvPicPr>
        <p:blipFill>
          <a:blip r:embed="rId2"/>
          <a:stretch>
            <a:fillRect/>
          </a:stretch>
        </p:blipFill>
        <p:spPr>
          <a:xfrm>
            <a:off x="762" y="428"/>
            <a:ext cx="12190476" cy="6857143"/>
          </a:xfrm>
          <a:prstGeom prst="rect">
            <a:avLst/>
          </a:prstGeom>
        </p:spPr>
      </p:pic>
      <p:sp>
        <p:nvSpPr>
          <p:cNvPr id="2" name="标题 1">
            <a:extLst>
              <a:ext uri="{FF2B5EF4-FFF2-40B4-BE49-F238E27FC236}">
                <a16:creationId xmlns:a16="http://schemas.microsoft.com/office/drawing/2014/main" id="{58734BA7-2479-4C20-BFB1-F3C2794FDA65}"/>
              </a:ext>
            </a:extLst>
          </p:cNvPr>
          <p:cNvSpPr>
            <a:spLocks noGrp="1"/>
          </p:cNvSpPr>
          <p:nvPr>
            <p:ph type="title"/>
          </p:nvPr>
        </p:nvSpPr>
        <p:spPr/>
        <p:txBody>
          <a:bodyPr/>
          <a:lstStyle/>
          <a:p>
            <a:r>
              <a:rPr lang="zh-CN" altLang="en-US" spc="-150" dirty="0">
                <a:solidFill>
                  <a:srgbClr val="EBDECD"/>
                </a:solidFill>
                <a:effectLst>
                  <a:outerShdw blurRad="38100" dist="38100" dir="2700000" algn="tl">
                    <a:srgbClr val="000000">
                      <a:alpha val="43137"/>
                    </a:srgbClr>
                  </a:outerShdw>
                </a:effectLst>
                <a:latin typeface="Quixley LET" pitchFamily="2" charset="0"/>
                <a:ea typeface="QIJIFALLBACK" panose="02000509000000000000" pitchFamily="49" charset="-120"/>
              </a:rPr>
              <a:t>与波斯的交流</a:t>
            </a:r>
          </a:p>
        </p:txBody>
      </p:sp>
      <p:sp>
        <p:nvSpPr>
          <p:cNvPr id="3" name="内容占位符 2">
            <a:extLst>
              <a:ext uri="{FF2B5EF4-FFF2-40B4-BE49-F238E27FC236}">
                <a16:creationId xmlns:a16="http://schemas.microsoft.com/office/drawing/2014/main" id="{970FB36E-94A8-4916-B5FE-469AE6C774FD}"/>
              </a:ext>
            </a:extLst>
          </p:cNvPr>
          <p:cNvSpPr>
            <a:spLocks noGrp="1"/>
          </p:cNvSpPr>
          <p:nvPr>
            <p:ph idx="1"/>
          </p:nvPr>
        </p:nvSpPr>
        <p:spPr>
          <a:xfrm>
            <a:off x="132521" y="1487695"/>
            <a:ext cx="5512904" cy="4351338"/>
          </a:xfrm>
        </p:spPr>
        <p:txBody>
          <a:bodyPr>
            <a:normAutofit/>
          </a:bodyPr>
          <a:lstStyle/>
          <a:p>
            <a:pPr marL="0" indent="0">
              <a:buNone/>
            </a:pP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波斯对中国文化的影响同样引人注目。</a:t>
            </a:r>
            <a:endPar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endParaRPr>
          </a:p>
          <a:p>
            <a:pPr marL="0" indent="0">
              <a:buNone/>
            </a:pP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郭守敬在研定《授时历》时就参考了波斯天文学家扎马鲁丁的《万年历》。</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15</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世纪前后</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 </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波斯著名诗人萨迪的名篇《蔷薇园》《果园》传入</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 </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并流传至今。</a:t>
            </a:r>
            <a:endPar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endParaRPr>
          </a:p>
          <a:p>
            <a:pPr marL="0" indent="0">
              <a:buNone/>
            </a:pP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波斯的苏麻离青与中国陶瓷技艺的融合</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Times New Roman" panose="02020603050405020304" pitchFamily="18" charset="0"/>
              </a:rPr>
              <a:t>, </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还催生了元青花。</a:t>
            </a:r>
            <a:endParaRPr lang="zh-CN" altLang="zh-CN" dirty="0">
              <a:solidFill>
                <a:srgbClr val="EBDECD"/>
              </a:solidFill>
              <a:effectLst>
                <a:outerShdw blurRad="38100" dist="38100" dir="2700000" algn="tl">
                  <a:srgbClr val="000000">
                    <a:alpha val="43137"/>
                  </a:srgbClr>
                </a:outerShdw>
              </a:effectLst>
              <a:latin typeface="Calibri" panose="020F0502020204030204" pitchFamily="34" charset="0"/>
              <a:ea typeface="QIJIFALLBACK" panose="02000509000000000000" pitchFamily="49" charset="-120"/>
              <a:cs typeface="Times New Roman" panose="02020603050405020304" pitchFamily="18" charset="0"/>
            </a:endParaRPr>
          </a:p>
          <a:p>
            <a:pPr marL="0" indent="0">
              <a:buNone/>
            </a:pPr>
            <a:endParaRPr lang="en-US" altLang="zh-CN" dirty="0">
              <a:solidFill>
                <a:srgbClr val="EBDECD"/>
              </a:solidFill>
              <a:effectLst>
                <a:outerShdw blurRad="38100" dist="38100" dir="2700000" algn="tl">
                  <a:srgbClr val="000000">
                    <a:alpha val="43137"/>
                  </a:srgbClr>
                </a:outerShdw>
              </a:effectLst>
              <a:ea typeface="QIJIFALLBACK" panose="02000509000000000000" pitchFamily="49" charset="-120"/>
            </a:endParaRPr>
          </a:p>
        </p:txBody>
      </p:sp>
      <p:pic>
        <p:nvPicPr>
          <p:cNvPr id="5" name="图片 4">
            <a:extLst>
              <a:ext uri="{FF2B5EF4-FFF2-40B4-BE49-F238E27FC236}">
                <a16:creationId xmlns:a16="http://schemas.microsoft.com/office/drawing/2014/main" id="{6C07CBDE-CEE5-4E50-B645-E98C0697FF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45425" y="264182"/>
            <a:ext cx="6010128" cy="6010128"/>
          </a:xfrm>
          <a:prstGeom prst="rect">
            <a:avLst/>
          </a:prstGeom>
        </p:spPr>
      </p:pic>
      <p:pic>
        <p:nvPicPr>
          <p:cNvPr id="7" name="图片 6">
            <a:extLst>
              <a:ext uri="{FF2B5EF4-FFF2-40B4-BE49-F238E27FC236}">
                <a16:creationId xmlns:a16="http://schemas.microsoft.com/office/drawing/2014/main" id="{0B378136-AEF5-4717-92E4-D36B717C50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77184" y="90003"/>
            <a:ext cx="5878369" cy="6123301"/>
          </a:xfrm>
          <a:prstGeom prst="rect">
            <a:avLst/>
          </a:prstGeom>
        </p:spPr>
      </p:pic>
    </p:spTree>
    <p:extLst>
      <p:ext uri="{BB962C8B-B14F-4D97-AF65-F5344CB8AC3E}">
        <p14:creationId xmlns:p14="http://schemas.microsoft.com/office/powerpoint/2010/main" val="3273620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524F9473-5618-4919-8EB2-5A54C2CB9B0C}"/>
              </a:ext>
            </a:extLst>
          </p:cNvPr>
          <p:cNvPicPr>
            <a:picLocks noChangeAspect="1"/>
          </p:cNvPicPr>
          <p:nvPr/>
        </p:nvPicPr>
        <p:blipFill>
          <a:blip r:embed="rId3"/>
          <a:stretch>
            <a:fillRect/>
          </a:stretch>
        </p:blipFill>
        <p:spPr>
          <a:xfrm>
            <a:off x="762" y="428"/>
            <a:ext cx="12190476" cy="6857143"/>
          </a:xfrm>
          <a:prstGeom prst="rect">
            <a:avLst/>
          </a:prstGeom>
        </p:spPr>
      </p:pic>
      <p:sp>
        <p:nvSpPr>
          <p:cNvPr id="2" name="标题 1">
            <a:extLst>
              <a:ext uri="{FF2B5EF4-FFF2-40B4-BE49-F238E27FC236}">
                <a16:creationId xmlns:a16="http://schemas.microsoft.com/office/drawing/2014/main" id="{58734BA7-2479-4C20-BFB1-F3C2794FDA65}"/>
              </a:ext>
            </a:extLst>
          </p:cNvPr>
          <p:cNvSpPr>
            <a:spLocks noGrp="1"/>
          </p:cNvSpPr>
          <p:nvPr>
            <p:ph type="title"/>
          </p:nvPr>
        </p:nvSpPr>
        <p:spPr/>
        <p:txBody>
          <a:bodyPr/>
          <a:lstStyle/>
          <a:p>
            <a:r>
              <a:rPr lang="zh-CN" altLang="en-US" spc="-150" dirty="0">
                <a:solidFill>
                  <a:srgbClr val="EBDECD"/>
                </a:solidFill>
                <a:effectLst>
                  <a:outerShdw blurRad="38100" dist="38100" dir="2700000" algn="tl">
                    <a:srgbClr val="000000">
                      <a:alpha val="43137"/>
                    </a:srgbClr>
                  </a:outerShdw>
                </a:effectLst>
                <a:latin typeface="Quixley LET" pitchFamily="2" charset="0"/>
                <a:ea typeface="QIJIFALLBACK" panose="02000509000000000000" pitchFamily="49" charset="-120"/>
              </a:rPr>
              <a:t>与波斯的交流</a:t>
            </a:r>
          </a:p>
        </p:txBody>
      </p:sp>
      <p:sp>
        <p:nvSpPr>
          <p:cNvPr id="3" name="内容占位符 2">
            <a:extLst>
              <a:ext uri="{FF2B5EF4-FFF2-40B4-BE49-F238E27FC236}">
                <a16:creationId xmlns:a16="http://schemas.microsoft.com/office/drawing/2014/main" id="{970FB36E-94A8-4916-B5FE-469AE6C774FD}"/>
              </a:ext>
            </a:extLst>
          </p:cNvPr>
          <p:cNvSpPr>
            <a:spLocks noGrp="1"/>
          </p:cNvSpPr>
          <p:nvPr>
            <p:ph idx="1"/>
          </p:nvPr>
        </p:nvSpPr>
        <p:spPr>
          <a:xfrm>
            <a:off x="673429" y="1775929"/>
            <a:ext cx="6095445" cy="4351338"/>
          </a:xfrm>
        </p:spPr>
        <p:txBody>
          <a:bodyPr>
            <a:normAutofit fontScale="85000" lnSpcReduction="20000"/>
          </a:bodyPr>
          <a:lstStyle/>
          <a:p>
            <a:pPr marL="0" indent="0">
              <a:buNone/>
            </a:pP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元明之际</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rPr>
              <a:t>, </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大量旅行家往来于两国</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rPr>
              <a:t>, </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加强了双方</a:t>
            </a:r>
            <a:endPar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endParaRPr>
          </a:p>
          <a:p>
            <a:pPr marL="0" indent="0">
              <a:buNone/>
            </a:pP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的认知。陈诚和李暹的《西域行程记》《西域</a:t>
            </a:r>
            <a:endPar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endParaRPr>
          </a:p>
          <a:p>
            <a:pPr marL="0" indent="0">
              <a:buNone/>
            </a:pP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藩国志》</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rPr>
              <a:t>, </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马欢、费信和龚珍的《瀛涯胜览》</a:t>
            </a:r>
            <a:endPar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endParaRPr>
          </a:p>
          <a:p>
            <a:pPr marL="0" indent="0">
              <a:buNone/>
            </a:pP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《星槎胜览》《西洋番国志》等详细记载了波</a:t>
            </a:r>
            <a:endPar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endParaRPr>
          </a:p>
          <a:p>
            <a:pPr marL="0" indent="0">
              <a:buNone/>
            </a:pP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斯的地理风貌和风土人情。波斯的《中国人的</a:t>
            </a:r>
            <a:endPar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endParaRPr>
          </a:p>
          <a:p>
            <a:pPr marL="0" indent="0">
              <a:buNone/>
            </a:pP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治国策略》《沙哈鲁遣使中国记》《中国志》</a:t>
            </a:r>
            <a:endPar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endParaRPr>
          </a:p>
          <a:p>
            <a:pPr marL="0" indent="0">
              <a:buNone/>
            </a:pP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等介绍中国的典章制度和社会风俗</a:t>
            </a:r>
            <a:r>
              <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rPr>
              <a:t>, </a:t>
            </a:r>
            <a:r>
              <a:rPr lang="zh-CN"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rPr>
              <a:t>并高度推崇中国文化。</a:t>
            </a:r>
            <a:endParaRPr lang="en-US" altLang="zh-CN" dirty="0">
              <a:solidFill>
                <a:srgbClr val="EBDECD"/>
              </a:solidFill>
              <a:effectLst>
                <a:outerShdw blurRad="38100" dist="38100" dir="2700000" algn="tl">
                  <a:srgbClr val="000000">
                    <a:alpha val="43137"/>
                  </a:srgbClr>
                </a:outerShdw>
              </a:effectLst>
              <a:latin typeface="Arial" panose="020B0604020202020204" pitchFamily="34" charset="0"/>
              <a:ea typeface="QIJIFALLBACK" panose="02000509000000000000" pitchFamily="49" charset="-120"/>
              <a:cs typeface="Arial" panose="020B0604020202020204" pitchFamily="34" charset="0"/>
            </a:endParaRPr>
          </a:p>
          <a:p>
            <a:pPr marL="0" indent="0">
              <a:buNone/>
            </a:pPr>
            <a:endParaRPr lang="en-US" altLang="zh-CN" dirty="0">
              <a:solidFill>
                <a:srgbClr val="EBDECD"/>
              </a:solidFill>
              <a:effectLst>
                <a:outerShdw blurRad="38100" dist="38100" dir="2700000" algn="tl">
                  <a:srgbClr val="000000">
                    <a:alpha val="43137"/>
                  </a:srgbClr>
                </a:outerShdw>
              </a:effectLst>
              <a:ea typeface="QIJIFALLBACK" panose="02000509000000000000" pitchFamily="49" charset="-120"/>
            </a:endParaRPr>
          </a:p>
        </p:txBody>
      </p:sp>
      <p:pic>
        <p:nvPicPr>
          <p:cNvPr id="5" name="图片 4">
            <a:extLst>
              <a:ext uri="{FF2B5EF4-FFF2-40B4-BE49-F238E27FC236}">
                <a16:creationId xmlns:a16="http://schemas.microsoft.com/office/drawing/2014/main" id="{F4A68DBF-D727-4E5B-9302-3F2B1DB940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87593" y="1373766"/>
            <a:ext cx="1999164" cy="3429001"/>
          </a:xfrm>
          <a:prstGeom prst="rect">
            <a:avLst/>
          </a:prstGeom>
        </p:spPr>
      </p:pic>
      <p:pic>
        <p:nvPicPr>
          <p:cNvPr id="7" name="图片 6">
            <a:extLst>
              <a:ext uri="{FF2B5EF4-FFF2-40B4-BE49-F238E27FC236}">
                <a16:creationId xmlns:a16="http://schemas.microsoft.com/office/drawing/2014/main" id="{E745FA6D-C1B3-4474-9CA8-B22BA9CFE6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11454" y="1373765"/>
            <a:ext cx="2425836" cy="3429001"/>
          </a:xfrm>
          <a:prstGeom prst="rect">
            <a:avLst/>
          </a:prstGeom>
        </p:spPr>
      </p:pic>
    </p:spTree>
    <p:extLst>
      <p:ext uri="{BB962C8B-B14F-4D97-AF65-F5344CB8AC3E}">
        <p14:creationId xmlns:p14="http://schemas.microsoft.com/office/powerpoint/2010/main" val="730460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7525B11-4DEF-4169-B9F0-40FA2B1EF2E8}"/>
              </a:ext>
            </a:extLst>
          </p:cNvPr>
          <p:cNvPicPr>
            <a:picLocks noChangeAspect="1"/>
          </p:cNvPicPr>
          <p:nvPr/>
        </p:nvPicPr>
        <p:blipFill>
          <a:blip r:embed="rId2"/>
          <a:stretch>
            <a:fillRect/>
          </a:stretch>
        </p:blipFill>
        <p:spPr>
          <a:xfrm>
            <a:off x="0" y="857"/>
            <a:ext cx="12190476" cy="6857143"/>
          </a:xfrm>
          <a:prstGeom prst="rect">
            <a:avLst/>
          </a:prstGeom>
        </p:spPr>
      </p:pic>
      <p:sp>
        <p:nvSpPr>
          <p:cNvPr id="2" name="标题 1">
            <a:extLst>
              <a:ext uri="{FF2B5EF4-FFF2-40B4-BE49-F238E27FC236}">
                <a16:creationId xmlns:a16="http://schemas.microsoft.com/office/drawing/2014/main" id="{5FF156B0-6D93-4C44-8BC2-F6FCF50851D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C9D1F98-5A28-4383-876E-6CF718915DFE}"/>
              </a:ext>
            </a:extLst>
          </p:cNvPr>
          <p:cNvSpPr>
            <a:spLocks noGrp="1"/>
          </p:cNvSpPr>
          <p:nvPr>
            <p:ph idx="1"/>
          </p:nvPr>
        </p:nvSpPr>
        <p:spPr>
          <a:xfrm>
            <a:off x="758687" y="3664364"/>
            <a:ext cx="10515600" cy="4351338"/>
          </a:xfrm>
        </p:spPr>
        <p:txBody>
          <a:bodyPr>
            <a:normAutofit/>
          </a:bodyPr>
          <a:lstStyle/>
          <a:p>
            <a:pPr marL="0" indent="0" algn="ctr">
              <a:buNone/>
            </a:pPr>
            <a:r>
              <a:rPr lang="zh-CN" altLang="en-US" sz="8800" spc="-150" dirty="0">
                <a:solidFill>
                  <a:srgbClr val="EBDECD"/>
                </a:solidFill>
                <a:effectLst>
                  <a:outerShdw blurRad="50800" dist="88900" dir="7800000" sx="96000" sy="96000" algn="ctr" rotWithShape="0">
                    <a:srgbClr val="D6BD9C">
                      <a:alpha val="80000"/>
                    </a:srgbClr>
                  </a:outerShdw>
                </a:effectLst>
                <a:latin typeface="Quixley LET" pitchFamily="2" charset="0"/>
                <a:ea typeface="QIJIFALLBACK" panose="02000509000000000000" pitchFamily="49" charset="-120"/>
              </a:rPr>
              <a:t>波斯帝国的建立</a:t>
            </a:r>
            <a:endParaRPr lang="zh-CN" altLang="en-US" sz="8800" dirty="0">
              <a:effectLst>
                <a:outerShdw blurRad="50800" dist="88900" dir="7800000" sx="96000" sy="96000" algn="ctr" rotWithShape="0">
                  <a:srgbClr val="D6BD9C">
                    <a:alpha val="80000"/>
                  </a:srgbClr>
                </a:outerShdw>
              </a:effectLst>
            </a:endParaRPr>
          </a:p>
        </p:txBody>
      </p:sp>
    </p:spTree>
    <p:extLst>
      <p:ext uri="{BB962C8B-B14F-4D97-AF65-F5344CB8AC3E}">
        <p14:creationId xmlns:p14="http://schemas.microsoft.com/office/powerpoint/2010/main" val="23622838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0C5D103-B1BC-4E15-B83B-BA339642DA33}"/>
              </a:ext>
            </a:extLst>
          </p:cNvPr>
          <p:cNvPicPr>
            <a:picLocks noChangeAspect="1"/>
          </p:cNvPicPr>
          <p:nvPr/>
        </p:nvPicPr>
        <p:blipFill>
          <a:blip r:embed="rId3"/>
          <a:stretch>
            <a:fillRect/>
          </a:stretch>
        </p:blipFill>
        <p:spPr>
          <a:xfrm>
            <a:off x="762" y="428"/>
            <a:ext cx="12190476" cy="6857143"/>
          </a:xfrm>
          <a:prstGeom prst="rect">
            <a:avLst/>
          </a:prstGeom>
        </p:spPr>
      </p:pic>
      <p:sp>
        <p:nvSpPr>
          <p:cNvPr id="2" name="标题 1">
            <a:extLst>
              <a:ext uri="{FF2B5EF4-FFF2-40B4-BE49-F238E27FC236}">
                <a16:creationId xmlns:a16="http://schemas.microsoft.com/office/drawing/2014/main" id="{8E313A82-7E29-4485-9CA9-71B24462D2BB}"/>
              </a:ext>
            </a:extLst>
          </p:cNvPr>
          <p:cNvSpPr>
            <a:spLocks noGrp="1"/>
          </p:cNvSpPr>
          <p:nvPr>
            <p:ph type="title"/>
          </p:nvPr>
        </p:nvSpPr>
        <p:spPr/>
        <p:txBody>
          <a:bodyPr/>
          <a:lstStyle/>
          <a:p>
            <a:endParaRPr lang="zh-CN" altLang="en-US"/>
          </a:p>
        </p:txBody>
      </p:sp>
      <p:pic>
        <p:nvPicPr>
          <p:cNvPr id="10" name="内容占位符 9">
            <a:extLst>
              <a:ext uri="{FF2B5EF4-FFF2-40B4-BE49-F238E27FC236}">
                <a16:creationId xmlns:a16="http://schemas.microsoft.com/office/drawing/2014/main" id="{03A7EBCB-1F15-46B5-BDAF-40AD251D6B00}"/>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972023" y="1995488"/>
            <a:ext cx="5660072" cy="3407949"/>
          </a:xfrm>
        </p:spPr>
      </p:pic>
      <p:sp>
        <p:nvSpPr>
          <p:cNvPr id="5" name="标题 1">
            <a:extLst>
              <a:ext uri="{FF2B5EF4-FFF2-40B4-BE49-F238E27FC236}">
                <a16:creationId xmlns:a16="http://schemas.microsoft.com/office/drawing/2014/main" id="{B3EF86C3-45C5-494D-9730-5FA479C7B2F5}"/>
              </a:ext>
            </a:extLst>
          </p:cNvPr>
          <p:cNvSpPr txBox="1">
            <a:spLocks/>
          </p:cNvSpPr>
          <p:nvPr/>
        </p:nvSpPr>
        <p:spPr>
          <a:xfrm>
            <a:off x="990600" y="5175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pc="-150">
                <a:solidFill>
                  <a:srgbClr val="EBDECD"/>
                </a:solidFill>
                <a:effectLst>
                  <a:outerShdw blurRad="38100" dist="38100" dir="2700000" algn="tl">
                    <a:srgbClr val="000000">
                      <a:alpha val="43137"/>
                    </a:srgbClr>
                  </a:outerShdw>
                </a:effectLst>
                <a:latin typeface="Quixley LET" pitchFamily="2" charset="0"/>
                <a:ea typeface="QIJIFALLBACK" panose="02000509000000000000" pitchFamily="49" charset="-120"/>
              </a:rPr>
              <a:t>与波斯的交流</a:t>
            </a:r>
            <a:endParaRPr lang="zh-CN" altLang="en-US" spc="-150" dirty="0">
              <a:solidFill>
                <a:srgbClr val="EBDECD"/>
              </a:solidFill>
              <a:effectLst>
                <a:outerShdw blurRad="38100" dist="38100" dir="2700000" algn="tl">
                  <a:srgbClr val="000000">
                    <a:alpha val="43137"/>
                  </a:srgbClr>
                </a:outerShdw>
              </a:effectLst>
              <a:latin typeface="Quixley LET" pitchFamily="2" charset="0"/>
              <a:ea typeface="QIJIFALLBACK" panose="02000509000000000000" pitchFamily="49" charset="-120"/>
            </a:endParaRPr>
          </a:p>
        </p:txBody>
      </p:sp>
      <p:sp>
        <p:nvSpPr>
          <p:cNvPr id="8" name="文本框 7">
            <a:extLst>
              <a:ext uri="{FF2B5EF4-FFF2-40B4-BE49-F238E27FC236}">
                <a16:creationId xmlns:a16="http://schemas.microsoft.com/office/drawing/2014/main" id="{E76B01C9-674A-48E4-86FC-E32C0F63A21C}"/>
              </a:ext>
            </a:extLst>
          </p:cNvPr>
          <p:cNvSpPr txBox="1"/>
          <p:nvPr/>
        </p:nvSpPr>
        <p:spPr>
          <a:xfrm>
            <a:off x="990600" y="1814671"/>
            <a:ext cx="4605130" cy="4678204"/>
          </a:xfrm>
          <a:prstGeom prst="rect">
            <a:avLst/>
          </a:prstGeom>
          <a:noFill/>
        </p:spPr>
        <p:txBody>
          <a:bodyPr wrap="square" rtlCol="0">
            <a:spAutoFit/>
          </a:bodyPr>
          <a:lstStyle/>
          <a:p>
            <a:r>
              <a:rPr lang="zh-CN" altLang="zh-CN" sz="2800" kern="1200" dirty="0">
                <a:solidFill>
                  <a:srgbClr val="EBDECD"/>
                </a:solidFill>
                <a:effectLst>
                  <a:outerShdw blurRad="38100" dist="38100" dir="2700000" algn="tl" rotWithShape="0">
                    <a:srgbClr val="000000">
                      <a:alpha val="43000"/>
                    </a:srgbClr>
                  </a:outerShdw>
                </a:effectLst>
                <a:latin typeface="Arial" panose="020B0604020202020204" pitchFamily="34" charset="0"/>
                <a:ea typeface="QIJIFALLBACK" panose="02000509000000000000"/>
                <a:cs typeface="Arial" panose="020B0604020202020204" pitchFamily="34" charset="0"/>
              </a:rPr>
              <a:t>中国从波斯引进大量物产</a:t>
            </a:r>
            <a:r>
              <a:rPr lang="en-US" altLang="zh-CN" sz="2800" kern="1200" dirty="0">
                <a:solidFill>
                  <a:srgbClr val="EBDECD"/>
                </a:solidFill>
                <a:effectLst>
                  <a:outerShdw blurRad="38100" dist="38100" dir="2700000" algn="tl" rotWithShape="0">
                    <a:srgbClr val="000000">
                      <a:alpha val="43000"/>
                    </a:srgbClr>
                  </a:outerShdw>
                </a:effectLst>
                <a:latin typeface="Arial" panose="020B0604020202020204" pitchFamily="34" charset="0"/>
                <a:ea typeface="QIJIFALLBACK" panose="02000509000000000000"/>
                <a:cs typeface="Times New Roman" panose="02020603050405020304" pitchFamily="18" charset="0"/>
              </a:rPr>
              <a:t>, </a:t>
            </a:r>
            <a:r>
              <a:rPr lang="zh-CN" altLang="zh-CN" sz="2800" kern="1200" dirty="0">
                <a:solidFill>
                  <a:srgbClr val="EBDECD"/>
                </a:solidFill>
                <a:effectLst>
                  <a:outerShdw blurRad="38100" dist="38100" dir="2700000" algn="tl" rotWithShape="0">
                    <a:srgbClr val="000000">
                      <a:alpha val="43000"/>
                    </a:srgbClr>
                  </a:outerShdw>
                </a:effectLst>
                <a:latin typeface="Arial" panose="020B0604020202020204" pitchFamily="34" charset="0"/>
                <a:ea typeface="QIJIFALLBACK" panose="02000509000000000000"/>
                <a:cs typeface="Arial" panose="020B0604020202020204" pitchFamily="34" charset="0"/>
              </a:rPr>
              <a:t>如葡萄、石榴、黄瓜、胡椒等植物约</a:t>
            </a:r>
            <a:r>
              <a:rPr lang="en-US" altLang="zh-CN" sz="2800" kern="1200" dirty="0">
                <a:solidFill>
                  <a:srgbClr val="EBDECD"/>
                </a:solidFill>
                <a:effectLst>
                  <a:outerShdw blurRad="38100" dist="38100" dir="2700000" algn="tl" rotWithShape="0">
                    <a:srgbClr val="000000">
                      <a:alpha val="43000"/>
                    </a:srgbClr>
                  </a:outerShdw>
                </a:effectLst>
                <a:latin typeface="Arial" panose="020B0604020202020204" pitchFamily="34" charset="0"/>
                <a:ea typeface="QIJIFALLBACK" panose="02000509000000000000"/>
                <a:cs typeface="Times New Roman" panose="02020603050405020304" pitchFamily="18" charset="0"/>
              </a:rPr>
              <a:t>50</a:t>
            </a:r>
            <a:r>
              <a:rPr lang="zh-CN" altLang="zh-CN" sz="2800" kern="1200" dirty="0">
                <a:solidFill>
                  <a:srgbClr val="EBDECD"/>
                </a:solidFill>
                <a:effectLst>
                  <a:outerShdw blurRad="38100" dist="38100" dir="2700000" algn="tl" rotWithShape="0">
                    <a:srgbClr val="000000">
                      <a:alpha val="43000"/>
                    </a:srgbClr>
                  </a:outerShdw>
                </a:effectLst>
                <a:latin typeface="Arial" panose="020B0604020202020204" pitchFamily="34" charset="0"/>
                <a:ea typeface="QIJIFALLBACK" panose="02000509000000000000"/>
                <a:cs typeface="Arial" panose="020B0604020202020204" pitchFamily="34" charset="0"/>
              </a:rPr>
              <a:t>种</a:t>
            </a:r>
            <a:r>
              <a:rPr lang="en-US" altLang="zh-CN" sz="2800" kern="1200" dirty="0">
                <a:solidFill>
                  <a:srgbClr val="EBDECD"/>
                </a:solidFill>
                <a:effectLst>
                  <a:outerShdw blurRad="38100" dist="38100" dir="2700000" algn="tl" rotWithShape="0">
                    <a:srgbClr val="000000">
                      <a:alpha val="43000"/>
                    </a:srgbClr>
                  </a:outerShdw>
                </a:effectLst>
                <a:latin typeface="Arial" panose="020B0604020202020204" pitchFamily="34" charset="0"/>
                <a:ea typeface="QIJIFALLBACK" panose="02000509000000000000"/>
                <a:cs typeface="Times New Roman" panose="02020603050405020304" pitchFamily="18" charset="0"/>
              </a:rPr>
              <a:t>, </a:t>
            </a:r>
            <a:r>
              <a:rPr lang="zh-CN" altLang="zh-CN" sz="2800" kern="1200" dirty="0">
                <a:solidFill>
                  <a:srgbClr val="EBDECD"/>
                </a:solidFill>
                <a:effectLst>
                  <a:outerShdw blurRad="38100" dist="38100" dir="2700000" algn="tl" rotWithShape="0">
                    <a:srgbClr val="000000">
                      <a:alpha val="43000"/>
                    </a:srgbClr>
                  </a:outerShdw>
                </a:effectLst>
                <a:latin typeface="Arial" panose="020B0604020202020204" pitchFamily="34" charset="0"/>
                <a:ea typeface="QIJIFALLBACK" panose="02000509000000000000"/>
                <a:cs typeface="Arial" panose="020B0604020202020204" pitchFamily="34" charset="0"/>
              </a:rPr>
              <a:t>而波斯学习中国丝绸、铁器、瓷器的生产技术</a:t>
            </a:r>
            <a:r>
              <a:rPr lang="en-US" altLang="zh-CN" sz="2800" kern="1200" dirty="0">
                <a:solidFill>
                  <a:srgbClr val="EBDECD"/>
                </a:solidFill>
                <a:effectLst>
                  <a:outerShdw blurRad="38100" dist="38100" dir="2700000" algn="tl" rotWithShape="0">
                    <a:srgbClr val="000000">
                      <a:alpha val="43000"/>
                    </a:srgbClr>
                  </a:outerShdw>
                </a:effectLst>
                <a:latin typeface="Arial" panose="020B0604020202020204" pitchFamily="34" charset="0"/>
                <a:ea typeface="QIJIFALLBACK" panose="02000509000000000000"/>
                <a:cs typeface="Times New Roman" panose="02020603050405020304" pitchFamily="18" charset="0"/>
              </a:rPr>
              <a:t>, </a:t>
            </a:r>
            <a:r>
              <a:rPr lang="zh-CN" altLang="zh-CN" sz="2800" kern="1200" dirty="0">
                <a:solidFill>
                  <a:srgbClr val="EBDECD"/>
                </a:solidFill>
                <a:effectLst>
                  <a:outerShdw blurRad="38100" dist="38100" dir="2700000" algn="tl" rotWithShape="0">
                    <a:srgbClr val="000000">
                      <a:alpha val="43000"/>
                    </a:srgbClr>
                  </a:outerShdw>
                </a:effectLst>
                <a:latin typeface="Arial" panose="020B0604020202020204" pitchFamily="34" charset="0"/>
                <a:ea typeface="QIJIFALLBACK" panose="02000509000000000000"/>
                <a:cs typeface="Arial" panose="020B0604020202020204" pitchFamily="34" charset="0"/>
              </a:rPr>
              <a:t>获利甚巨。中国与波斯的交往使东西方物种交流、商品贸易、宗教传播、文明传承和创新成为可能</a:t>
            </a:r>
            <a:r>
              <a:rPr lang="en-US" altLang="zh-CN" sz="2800" kern="1200" dirty="0">
                <a:solidFill>
                  <a:srgbClr val="EBDECD"/>
                </a:solidFill>
                <a:effectLst>
                  <a:outerShdw blurRad="38100" dist="38100" dir="2700000" algn="tl" rotWithShape="0">
                    <a:srgbClr val="000000">
                      <a:alpha val="43000"/>
                    </a:srgbClr>
                  </a:outerShdw>
                </a:effectLst>
                <a:latin typeface="Arial" panose="020B0604020202020204" pitchFamily="34" charset="0"/>
                <a:ea typeface="QIJIFALLBACK" panose="02000509000000000000"/>
                <a:cs typeface="Times New Roman" panose="02020603050405020304" pitchFamily="18" charset="0"/>
              </a:rPr>
              <a:t>, </a:t>
            </a:r>
            <a:r>
              <a:rPr lang="zh-CN" altLang="zh-CN" sz="2800" kern="1200" dirty="0">
                <a:solidFill>
                  <a:srgbClr val="EBDECD"/>
                </a:solidFill>
                <a:effectLst>
                  <a:outerShdw blurRad="38100" dist="38100" dir="2700000" algn="tl" rotWithShape="0">
                    <a:srgbClr val="000000">
                      <a:alpha val="43000"/>
                    </a:srgbClr>
                  </a:outerShdw>
                </a:effectLst>
                <a:latin typeface="Arial" panose="020B0604020202020204" pitchFamily="34" charset="0"/>
                <a:ea typeface="QIJIFALLBACK" panose="02000509000000000000"/>
                <a:cs typeface="Arial" panose="020B0604020202020204" pitchFamily="34" charset="0"/>
              </a:rPr>
              <a:t>客观上是东西方文明交往的纽带</a:t>
            </a:r>
            <a:r>
              <a:rPr lang="en-US" altLang="zh-CN" sz="2800" kern="1200" dirty="0">
                <a:solidFill>
                  <a:srgbClr val="EBDECD"/>
                </a:solidFill>
                <a:effectLst>
                  <a:outerShdw blurRad="38100" dist="38100" dir="2700000" algn="tl" rotWithShape="0">
                    <a:srgbClr val="000000">
                      <a:alpha val="43000"/>
                    </a:srgbClr>
                  </a:outerShdw>
                </a:effectLst>
                <a:latin typeface="Arial" panose="020B0604020202020204" pitchFamily="34" charset="0"/>
                <a:ea typeface="QIJIFALLBACK" panose="02000509000000000000"/>
                <a:cs typeface="Times New Roman" panose="02020603050405020304" pitchFamily="18" charset="0"/>
              </a:rPr>
              <a:t>, </a:t>
            </a:r>
            <a:r>
              <a:rPr lang="zh-CN" altLang="zh-CN" sz="2800" kern="1200" dirty="0">
                <a:solidFill>
                  <a:srgbClr val="EBDECD"/>
                </a:solidFill>
                <a:effectLst>
                  <a:outerShdw blurRad="38100" dist="38100" dir="2700000" algn="tl" rotWithShape="0">
                    <a:srgbClr val="000000">
                      <a:alpha val="43000"/>
                    </a:srgbClr>
                  </a:outerShdw>
                </a:effectLst>
                <a:latin typeface="Arial" panose="020B0604020202020204" pitchFamily="34" charset="0"/>
                <a:ea typeface="QIJIFALLBACK" panose="02000509000000000000"/>
                <a:cs typeface="Arial" panose="020B0604020202020204" pitchFamily="34" charset="0"/>
              </a:rPr>
              <a:t>具有世界性的意义。</a:t>
            </a:r>
            <a:endParaRPr lang="zh-CN" altLang="zh-CN" sz="2800" dirty="0">
              <a:effectLst/>
            </a:endParaRPr>
          </a:p>
          <a:p>
            <a:endParaRPr lang="zh-CN" altLang="en-US" dirty="0"/>
          </a:p>
        </p:txBody>
      </p:sp>
    </p:spTree>
    <p:extLst>
      <p:ext uri="{BB962C8B-B14F-4D97-AF65-F5344CB8AC3E}">
        <p14:creationId xmlns:p14="http://schemas.microsoft.com/office/powerpoint/2010/main" val="5320252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7525B11-4DEF-4169-B9F0-40FA2B1EF2E8}"/>
              </a:ext>
            </a:extLst>
          </p:cNvPr>
          <p:cNvPicPr>
            <a:picLocks noChangeAspect="1"/>
          </p:cNvPicPr>
          <p:nvPr/>
        </p:nvPicPr>
        <p:blipFill>
          <a:blip r:embed="rId3"/>
          <a:stretch>
            <a:fillRect/>
          </a:stretch>
        </p:blipFill>
        <p:spPr>
          <a:xfrm>
            <a:off x="0" y="857"/>
            <a:ext cx="12190476" cy="6857143"/>
          </a:xfrm>
          <a:prstGeom prst="rect">
            <a:avLst/>
          </a:prstGeom>
        </p:spPr>
      </p:pic>
      <p:sp>
        <p:nvSpPr>
          <p:cNvPr id="2" name="标题 1">
            <a:extLst>
              <a:ext uri="{FF2B5EF4-FFF2-40B4-BE49-F238E27FC236}">
                <a16:creationId xmlns:a16="http://schemas.microsoft.com/office/drawing/2014/main" id="{5FF156B0-6D93-4C44-8BC2-F6FCF50851D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C9D1F98-5A28-4383-876E-6CF718915DFE}"/>
              </a:ext>
            </a:extLst>
          </p:cNvPr>
          <p:cNvSpPr>
            <a:spLocks noGrp="1"/>
          </p:cNvSpPr>
          <p:nvPr>
            <p:ph idx="1"/>
          </p:nvPr>
        </p:nvSpPr>
        <p:spPr>
          <a:xfrm>
            <a:off x="758687" y="3664364"/>
            <a:ext cx="10515600" cy="4351338"/>
          </a:xfrm>
        </p:spPr>
        <p:txBody>
          <a:bodyPr>
            <a:normAutofit/>
          </a:bodyPr>
          <a:lstStyle/>
          <a:p>
            <a:pPr marL="0" indent="0" algn="ctr">
              <a:buNone/>
            </a:pPr>
            <a:r>
              <a:rPr lang="zh-CN" altLang="en-US" sz="8800" spc="-150" dirty="0">
                <a:solidFill>
                  <a:srgbClr val="EBDECD"/>
                </a:solidFill>
                <a:effectLst>
                  <a:outerShdw blurRad="50800" dist="88900" dir="7800000" sx="96000" sy="96000" algn="ctr" rotWithShape="0">
                    <a:srgbClr val="D6BD9C">
                      <a:alpha val="80000"/>
                    </a:srgbClr>
                  </a:outerShdw>
                </a:effectLst>
                <a:latin typeface="Quixley LET" pitchFamily="2" charset="0"/>
                <a:ea typeface="QIJIFALLBACK" panose="02000509000000000000" pitchFamily="49" charset="-120"/>
              </a:rPr>
              <a:t>与萨珊的交流</a:t>
            </a:r>
            <a:endParaRPr lang="zh-CN" altLang="en-US" sz="8800" dirty="0">
              <a:effectLst>
                <a:outerShdw blurRad="50800" dist="88900" dir="7800000" sx="96000" sy="96000" algn="ctr" rotWithShape="0">
                  <a:srgbClr val="D6BD9C">
                    <a:alpha val="80000"/>
                  </a:srgbClr>
                </a:outerShdw>
              </a:effectLst>
            </a:endParaRPr>
          </a:p>
        </p:txBody>
      </p:sp>
      <p:pic>
        <p:nvPicPr>
          <p:cNvPr id="13" name="图片 12">
            <a:hlinkClick r:id="rId4" action="ppaction://hlinksldjump"/>
            <a:extLst>
              <a:ext uri="{FF2B5EF4-FFF2-40B4-BE49-F238E27FC236}">
                <a16:creationId xmlns:a16="http://schemas.microsoft.com/office/drawing/2014/main" id="{BB9869FF-9DDF-49C1-9610-FC39B0BB7B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6438" y="4372390"/>
            <a:ext cx="285750" cy="1790700"/>
          </a:xfrm>
          <a:prstGeom prst="rect">
            <a:avLst/>
          </a:prstGeom>
        </p:spPr>
      </p:pic>
      <p:pic>
        <p:nvPicPr>
          <p:cNvPr id="15" name="图片 14">
            <a:hlinkClick r:id="rId6" action="ppaction://hlinksldjump"/>
            <a:extLst>
              <a:ext uri="{FF2B5EF4-FFF2-40B4-BE49-F238E27FC236}">
                <a16:creationId xmlns:a16="http://schemas.microsoft.com/office/drawing/2014/main" id="{D256C3C4-192E-4B34-900B-2ECA95A29D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59812" y="4233241"/>
            <a:ext cx="285750" cy="1790700"/>
          </a:xfrm>
          <a:prstGeom prst="rect">
            <a:avLst/>
          </a:prstGeom>
        </p:spPr>
      </p:pic>
    </p:spTree>
    <p:extLst>
      <p:ext uri="{BB962C8B-B14F-4D97-AF65-F5344CB8AC3E}">
        <p14:creationId xmlns:p14="http://schemas.microsoft.com/office/powerpoint/2010/main" val="11867201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524F9473-5618-4919-8EB2-5A54C2CB9B0C}"/>
              </a:ext>
            </a:extLst>
          </p:cNvPr>
          <p:cNvPicPr>
            <a:picLocks noChangeAspect="1"/>
          </p:cNvPicPr>
          <p:nvPr/>
        </p:nvPicPr>
        <p:blipFill>
          <a:blip r:embed="rId2"/>
          <a:stretch>
            <a:fillRect/>
          </a:stretch>
        </p:blipFill>
        <p:spPr>
          <a:xfrm>
            <a:off x="762" y="428"/>
            <a:ext cx="12190476" cy="6857143"/>
          </a:xfrm>
          <a:prstGeom prst="rect">
            <a:avLst/>
          </a:prstGeom>
        </p:spPr>
      </p:pic>
      <p:sp>
        <p:nvSpPr>
          <p:cNvPr id="2" name="标题 1">
            <a:extLst>
              <a:ext uri="{FF2B5EF4-FFF2-40B4-BE49-F238E27FC236}">
                <a16:creationId xmlns:a16="http://schemas.microsoft.com/office/drawing/2014/main" id="{58734BA7-2479-4C20-BFB1-F3C2794FDA65}"/>
              </a:ext>
            </a:extLst>
          </p:cNvPr>
          <p:cNvSpPr>
            <a:spLocks noGrp="1"/>
          </p:cNvSpPr>
          <p:nvPr>
            <p:ph type="title"/>
          </p:nvPr>
        </p:nvSpPr>
        <p:spPr/>
        <p:txBody>
          <a:bodyPr/>
          <a:lstStyle/>
          <a:p>
            <a:r>
              <a:rPr lang="zh-CN" altLang="en-US" spc="-150" dirty="0">
                <a:solidFill>
                  <a:srgbClr val="EBDECD"/>
                </a:solidFill>
                <a:effectLst>
                  <a:outerShdw blurRad="38100" dist="38100" dir="2700000" algn="tl">
                    <a:srgbClr val="000000">
                      <a:alpha val="43137"/>
                    </a:srgbClr>
                  </a:outerShdw>
                </a:effectLst>
                <a:latin typeface="Quixley LET" pitchFamily="2" charset="0"/>
                <a:ea typeface="QIJIFALLBACK" panose="02000509000000000000" pitchFamily="49" charset="-120"/>
              </a:rPr>
              <a:t>与萨珊的交流</a:t>
            </a:r>
          </a:p>
        </p:txBody>
      </p:sp>
      <p:sp>
        <p:nvSpPr>
          <p:cNvPr id="3" name="内容占位符 2">
            <a:extLst>
              <a:ext uri="{FF2B5EF4-FFF2-40B4-BE49-F238E27FC236}">
                <a16:creationId xmlns:a16="http://schemas.microsoft.com/office/drawing/2014/main" id="{970FB36E-94A8-4916-B5FE-469AE6C774FD}"/>
              </a:ext>
            </a:extLst>
          </p:cNvPr>
          <p:cNvSpPr>
            <a:spLocks noGrp="1"/>
          </p:cNvSpPr>
          <p:nvPr>
            <p:ph idx="1"/>
          </p:nvPr>
        </p:nvSpPr>
        <p:spPr>
          <a:xfrm>
            <a:off x="838200" y="1820433"/>
            <a:ext cx="5045765" cy="4908980"/>
          </a:xfrm>
        </p:spPr>
        <p:txBody>
          <a:bodyPr>
            <a:normAutofit/>
          </a:bodyPr>
          <a:lstStyle/>
          <a:p>
            <a:pPr marL="0" indent="0">
              <a:buNone/>
            </a:pPr>
            <a:r>
              <a:rPr lang="en-US" altLang="zh-CN" kern="100" dirty="0" err="1">
                <a:solidFill>
                  <a:srgbClr val="EBDECD"/>
                </a:solidFill>
                <a:effectLst>
                  <a:outerShdw blurRad="38100" dist="38100" dir="2700000" algn="tl">
                    <a:srgbClr val="000000">
                      <a:alpha val="43137"/>
                    </a:srgbClr>
                  </a:outerShdw>
                </a:effectLst>
                <a:latin typeface="Helvetica" panose="020B0604020202020204" pitchFamily="34" charset="0"/>
                <a:ea typeface="QIJIFALLBACK" panose="02000509000000000000" pitchFamily="49" charset="-120"/>
                <a:cs typeface="Helvetica" panose="020B0604020202020204" pitchFamily="34" charset="0"/>
                <a:hlinkClick r:id="rId3">
                  <a:extLst>
                    <a:ext uri="{A12FA001-AC4F-418D-AE19-62706E023703}">
                      <ahyp:hlinkClr xmlns:ahyp="http://schemas.microsoft.com/office/drawing/2018/hyperlinkcolor" val="tx"/>
                    </a:ext>
                  </a:extLst>
                </a:hlinkClick>
              </a:rPr>
              <a:t>魏晋南北朝</a:t>
            </a:r>
            <a:r>
              <a:rPr lang="zh-CN" altLang="zh-CN" kern="100" dirty="0">
                <a:solidFill>
                  <a:srgbClr val="EBDECD"/>
                </a:solidFill>
                <a:effectLst>
                  <a:outerShdw blurRad="38100" dist="38100" dir="2700000" algn="tl">
                    <a:srgbClr val="000000">
                      <a:alpha val="43137"/>
                    </a:srgbClr>
                  </a:outerShdw>
                </a:effectLst>
                <a:latin typeface="Helvetica" panose="020B0604020202020204" pitchFamily="34" charset="0"/>
                <a:ea typeface="QIJIFALLBACK" panose="02000509000000000000" pitchFamily="49" charset="-120"/>
                <a:cs typeface="Helvetica" panose="020B0604020202020204" pitchFamily="34" charset="0"/>
              </a:rPr>
              <a:t>时期，中国和波斯间的友好往来较频繁，《</a:t>
            </a:r>
            <a:r>
              <a:rPr lang="en-US" altLang="zh-CN" kern="100" dirty="0" err="1">
                <a:solidFill>
                  <a:srgbClr val="EBDECD"/>
                </a:solidFill>
                <a:effectLst>
                  <a:outerShdw blurRad="38100" dist="38100" dir="2700000" algn="tl">
                    <a:srgbClr val="000000">
                      <a:alpha val="43137"/>
                    </a:srgbClr>
                  </a:outerShdw>
                </a:effectLst>
                <a:latin typeface="Helvetica" panose="020B0604020202020204" pitchFamily="34" charset="0"/>
                <a:ea typeface="QIJIFALLBACK" panose="02000509000000000000" pitchFamily="49" charset="-120"/>
                <a:cs typeface="Helvetica" panose="020B0604020202020204" pitchFamily="34" charset="0"/>
                <a:hlinkClick r:id="rId4">
                  <a:extLst>
                    <a:ext uri="{A12FA001-AC4F-418D-AE19-62706E023703}">
                      <ahyp:hlinkClr xmlns:ahyp="http://schemas.microsoft.com/office/drawing/2018/hyperlinkcolor" val="tx"/>
                    </a:ext>
                  </a:extLst>
                </a:hlinkClick>
              </a:rPr>
              <a:t>魏书</a:t>
            </a:r>
            <a:r>
              <a:rPr lang="zh-CN" altLang="zh-CN" kern="100" dirty="0">
                <a:solidFill>
                  <a:srgbClr val="EBDECD"/>
                </a:solidFill>
                <a:effectLst>
                  <a:outerShdw blurRad="38100" dist="38100" dir="2700000" algn="tl">
                    <a:srgbClr val="000000">
                      <a:alpha val="43137"/>
                    </a:srgbClr>
                  </a:outerShdw>
                </a:effectLst>
                <a:latin typeface="Helvetica" panose="020B0604020202020204" pitchFamily="34" charset="0"/>
                <a:ea typeface="QIJIFALLBACK" panose="02000509000000000000" pitchFamily="49" charset="-120"/>
                <a:cs typeface="Helvetica" panose="020B0604020202020204" pitchFamily="34" charset="0"/>
              </a:rPr>
              <a:t>》记载，波斯使臣来中国交聘达数十次之多，给北魏皇帝带来的各种礼品，有各种珠宝、驯象等。</a:t>
            </a:r>
            <a:r>
              <a:rPr lang="en-US" altLang="zh-CN" kern="100" dirty="0">
                <a:solidFill>
                  <a:srgbClr val="EBDECD"/>
                </a:solidFill>
                <a:effectLst>
                  <a:outerShdw blurRad="38100" dist="38100" dir="2700000" algn="tl">
                    <a:srgbClr val="000000">
                      <a:alpha val="43137"/>
                    </a:srgbClr>
                  </a:outerShdw>
                </a:effectLst>
                <a:latin typeface="Helvetica" panose="020B0604020202020204" pitchFamily="34" charset="0"/>
                <a:ea typeface="QIJIFALLBACK" panose="02000509000000000000" pitchFamily="49" charset="-120"/>
                <a:cs typeface="Times New Roman" panose="02020603050405020304" pitchFamily="18" charset="0"/>
              </a:rPr>
              <a:t>1970</a:t>
            </a:r>
            <a:r>
              <a:rPr lang="zh-CN" altLang="zh-CN" kern="100" dirty="0">
                <a:solidFill>
                  <a:srgbClr val="EBDECD"/>
                </a:solidFill>
                <a:effectLst>
                  <a:outerShdw blurRad="38100" dist="38100" dir="2700000" algn="tl">
                    <a:srgbClr val="000000">
                      <a:alpha val="43137"/>
                    </a:srgbClr>
                  </a:outerShdw>
                </a:effectLst>
                <a:latin typeface="Helvetica" panose="020B0604020202020204" pitchFamily="34" charset="0"/>
                <a:ea typeface="QIJIFALLBACK" panose="02000509000000000000" pitchFamily="49" charset="-120"/>
                <a:cs typeface="Helvetica" panose="020B0604020202020204" pitchFamily="34" charset="0"/>
              </a:rPr>
              <a:t>年，在甘肃</a:t>
            </a:r>
            <a:r>
              <a:rPr lang="en-US" altLang="zh-CN" kern="100" dirty="0" err="1">
                <a:solidFill>
                  <a:srgbClr val="EBDECD"/>
                </a:solidFill>
                <a:effectLst>
                  <a:outerShdw blurRad="38100" dist="38100" dir="2700000" algn="tl">
                    <a:srgbClr val="000000">
                      <a:alpha val="43137"/>
                    </a:srgbClr>
                  </a:outerShdw>
                </a:effectLst>
                <a:latin typeface="Helvetica" panose="020B0604020202020204" pitchFamily="34" charset="0"/>
                <a:ea typeface="QIJIFALLBACK" panose="02000509000000000000" pitchFamily="49" charset="-120"/>
                <a:cs typeface="Helvetica" panose="020B0604020202020204" pitchFamily="34" charset="0"/>
                <a:hlinkClick r:id="rId5">
                  <a:extLst>
                    <a:ext uri="{A12FA001-AC4F-418D-AE19-62706E023703}">
                      <ahyp:hlinkClr xmlns:ahyp="http://schemas.microsoft.com/office/drawing/2018/hyperlinkcolor" val="tx"/>
                    </a:ext>
                  </a:extLst>
                </a:hlinkClick>
              </a:rPr>
              <a:t>张掖大佛寺</a:t>
            </a:r>
            <a:r>
              <a:rPr lang="zh-CN" altLang="zh-CN" kern="100" dirty="0">
                <a:solidFill>
                  <a:srgbClr val="EBDECD"/>
                </a:solidFill>
                <a:effectLst>
                  <a:outerShdw blurRad="38100" dist="38100" dir="2700000" algn="tl">
                    <a:srgbClr val="000000">
                      <a:alpha val="43137"/>
                    </a:srgbClr>
                  </a:outerShdw>
                </a:effectLst>
                <a:latin typeface="Helvetica" panose="020B0604020202020204" pitchFamily="34" charset="0"/>
                <a:ea typeface="QIJIFALLBACK" panose="02000509000000000000" pitchFamily="49" charset="-120"/>
                <a:cs typeface="Helvetica" panose="020B0604020202020204" pitchFamily="34" charset="0"/>
              </a:rPr>
              <a:t>出土了六枚</a:t>
            </a:r>
            <a:r>
              <a:rPr lang="en-US" altLang="zh-CN" kern="100" dirty="0" err="1">
                <a:solidFill>
                  <a:srgbClr val="EBDECD"/>
                </a:solidFill>
                <a:effectLst>
                  <a:outerShdw blurRad="38100" dist="38100" dir="2700000" algn="tl">
                    <a:srgbClr val="000000">
                      <a:alpha val="43137"/>
                    </a:srgbClr>
                  </a:outerShdw>
                </a:effectLst>
                <a:latin typeface="Helvetica" panose="020B0604020202020204" pitchFamily="34" charset="0"/>
                <a:ea typeface="QIJIFALLBACK" panose="02000509000000000000" pitchFamily="49" charset="-120"/>
                <a:cs typeface="Helvetica" panose="020B0604020202020204" pitchFamily="34" charset="0"/>
                <a:hlinkClick r:id="rId6">
                  <a:extLst>
                    <a:ext uri="{A12FA001-AC4F-418D-AE19-62706E023703}">
                      <ahyp:hlinkClr xmlns:ahyp="http://schemas.microsoft.com/office/drawing/2018/hyperlinkcolor" val="tx"/>
                    </a:ext>
                  </a:extLst>
                </a:hlinkClick>
              </a:rPr>
              <a:t>波斯萨珊王朝银币</a:t>
            </a:r>
            <a:r>
              <a:rPr lang="zh-CN" altLang="zh-CN" kern="100" dirty="0">
                <a:solidFill>
                  <a:srgbClr val="EBDECD"/>
                </a:solidFill>
                <a:effectLst>
                  <a:outerShdw blurRad="38100" dist="38100" dir="2700000" algn="tl">
                    <a:srgbClr val="000000">
                      <a:alpha val="43137"/>
                    </a:srgbClr>
                  </a:outerShdw>
                </a:effectLst>
                <a:latin typeface="Helvetica" panose="020B0604020202020204" pitchFamily="34" charset="0"/>
                <a:ea typeface="QIJIFALLBACK" panose="02000509000000000000" pitchFamily="49" charset="-120"/>
                <a:cs typeface="Helvetica" panose="020B0604020202020204" pitchFamily="34" charset="0"/>
              </a:rPr>
              <a:t>。</a:t>
            </a:r>
            <a:endPar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endParaRPr>
          </a:p>
          <a:p>
            <a:pPr marL="0" indent="0">
              <a:buNone/>
            </a:pPr>
            <a:endParaRPr lang="en-US" altLang="zh-CN" dirty="0">
              <a:solidFill>
                <a:srgbClr val="EBDECD"/>
              </a:solidFill>
              <a:effectLst>
                <a:outerShdw blurRad="38100" dist="38100" dir="2700000" algn="tl">
                  <a:srgbClr val="000000">
                    <a:alpha val="43137"/>
                  </a:srgbClr>
                </a:outerShdw>
              </a:effectLst>
              <a:ea typeface="QIJIFALLBACK" panose="02000509000000000000" pitchFamily="49" charset="-120"/>
            </a:endParaRPr>
          </a:p>
        </p:txBody>
      </p:sp>
      <p:pic>
        <p:nvPicPr>
          <p:cNvPr id="5" name="图片 4">
            <a:extLst>
              <a:ext uri="{FF2B5EF4-FFF2-40B4-BE49-F238E27FC236}">
                <a16:creationId xmlns:a16="http://schemas.microsoft.com/office/drawing/2014/main" id="{1DFC3CC3-28DB-48EC-AC5F-373A6982AD8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830976" y="1597969"/>
            <a:ext cx="4413250" cy="3549650"/>
          </a:xfrm>
          <a:prstGeom prst="rect">
            <a:avLst/>
          </a:prstGeom>
        </p:spPr>
      </p:pic>
    </p:spTree>
    <p:extLst>
      <p:ext uri="{BB962C8B-B14F-4D97-AF65-F5344CB8AC3E}">
        <p14:creationId xmlns:p14="http://schemas.microsoft.com/office/powerpoint/2010/main" val="41802840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524F9473-5618-4919-8EB2-5A54C2CB9B0C}"/>
              </a:ext>
            </a:extLst>
          </p:cNvPr>
          <p:cNvPicPr>
            <a:picLocks noChangeAspect="1"/>
          </p:cNvPicPr>
          <p:nvPr/>
        </p:nvPicPr>
        <p:blipFill>
          <a:blip r:embed="rId3"/>
          <a:stretch>
            <a:fillRect/>
          </a:stretch>
        </p:blipFill>
        <p:spPr>
          <a:xfrm>
            <a:off x="762" y="428"/>
            <a:ext cx="12190476" cy="6857143"/>
          </a:xfrm>
          <a:prstGeom prst="rect">
            <a:avLst/>
          </a:prstGeom>
        </p:spPr>
      </p:pic>
      <p:sp>
        <p:nvSpPr>
          <p:cNvPr id="2" name="标题 1">
            <a:extLst>
              <a:ext uri="{FF2B5EF4-FFF2-40B4-BE49-F238E27FC236}">
                <a16:creationId xmlns:a16="http://schemas.microsoft.com/office/drawing/2014/main" id="{58734BA7-2479-4C20-BFB1-F3C2794FDA65}"/>
              </a:ext>
            </a:extLst>
          </p:cNvPr>
          <p:cNvSpPr>
            <a:spLocks noGrp="1"/>
          </p:cNvSpPr>
          <p:nvPr>
            <p:ph type="title"/>
          </p:nvPr>
        </p:nvSpPr>
        <p:spPr/>
        <p:txBody>
          <a:bodyPr/>
          <a:lstStyle/>
          <a:p>
            <a:r>
              <a:rPr lang="zh-CN" altLang="en-US" spc="-150" dirty="0">
                <a:solidFill>
                  <a:srgbClr val="EBDECD"/>
                </a:solidFill>
                <a:effectLst>
                  <a:outerShdw blurRad="38100" dist="38100" dir="2700000" algn="tl">
                    <a:srgbClr val="000000">
                      <a:alpha val="43137"/>
                    </a:srgbClr>
                  </a:outerShdw>
                </a:effectLst>
                <a:latin typeface="Quixley LET" pitchFamily="2" charset="0"/>
                <a:ea typeface="QIJIFALLBACK" panose="02000509000000000000" pitchFamily="49" charset="-120"/>
              </a:rPr>
              <a:t>与萨珊的交流</a:t>
            </a:r>
          </a:p>
        </p:txBody>
      </p:sp>
      <p:sp>
        <p:nvSpPr>
          <p:cNvPr id="3" name="内容占位符 2">
            <a:extLst>
              <a:ext uri="{FF2B5EF4-FFF2-40B4-BE49-F238E27FC236}">
                <a16:creationId xmlns:a16="http://schemas.microsoft.com/office/drawing/2014/main" id="{970FB36E-94A8-4916-B5FE-469AE6C774FD}"/>
              </a:ext>
            </a:extLst>
          </p:cNvPr>
          <p:cNvSpPr>
            <a:spLocks noGrp="1"/>
          </p:cNvSpPr>
          <p:nvPr>
            <p:ph idx="1"/>
          </p:nvPr>
        </p:nvSpPr>
        <p:spPr>
          <a:xfrm>
            <a:off x="1898073" y="3044825"/>
            <a:ext cx="10515600" cy="4351338"/>
          </a:xfrm>
        </p:spPr>
        <p:txBody>
          <a:bodyPr>
            <a:normAutofit/>
          </a:bodyPr>
          <a:lstStyle/>
          <a:p>
            <a:pPr algn="just"/>
            <a:r>
              <a:rPr lang="zh-CN" altLang="zh-CN" sz="3200"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萨珊王朝钱币</a:t>
            </a:r>
            <a:endParaRPr lang="en-US" altLang="zh-CN" sz="3200"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endParaRPr>
          </a:p>
          <a:p>
            <a:pPr algn="just"/>
            <a:endParaRPr lang="zh-CN" altLang="zh-CN" sz="3200"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endParaRPr>
          </a:p>
        </p:txBody>
      </p:sp>
      <p:pic>
        <p:nvPicPr>
          <p:cNvPr id="6" name="图片 5">
            <a:extLst>
              <a:ext uri="{FF2B5EF4-FFF2-40B4-BE49-F238E27FC236}">
                <a16:creationId xmlns:a16="http://schemas.microsoft.com/office/drawing/2014/main" id="{86F4D189-2036-46E3-A181-A0F9E31F5C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43727" y="255384"/>
            <a:ext cx="5274310" cy="6167120"/>
          </a:xfrm>
          <a:prstGeom prst="rect">
            <a:avLst/>
          </a:prstGeom>
        </p:spPr>
      </p:pic>
    </p:spTree>
    <p:extLst>
      <p:ext uri="{BB962C8B-B14F-4D97-AF65-F5344CB8AC3E}">
        <p14:creationId xmlns:p14="http://schemas.microsoft.com/office/powerpoint/2010/main" val="7108576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524F9473-5618-4919-8EB2-5A54C2CB9B0C}"/>
              </a:ext>
            </a:extLst>
          </p:cNvPr>
          <p:cNvPicPr>
            <a:picLocks noChangeAspect="1"/>
          </p:cNvPicPr>
          <p:nvPr/>
        </p:nvPicPr>
        <p:blipFill>
          <a:blip r:embed="rId3"/>
          <a:stretch>
            <a:fillRect/>
          </a:stretch>
        </p:blipFill>
        <p:spPr>
          <a:xfrm>
            <a:off x="762" y="428"/>
            <a:ext cx="12190476" cy="6857143"/>
          </a:xfrm>
          <a:prstGeom prst="rect">
            <a:avLst/>
          </a:prstGeom>
        </p:spPr>
      </p:pic>
      <p:sp>
        <p:nvSpPr>
          <p:cNvPr id="2" name="标题 1">
            <a:extLst>
              <a:ext uri="{FF2B5EF4-FFF2-40B4-BE49-F238E27FC236}">
                <a16:creationId xmlns:a16="http://schemas.microsoft.com/office/drawing/2014/main" id="{58734BA7-2479-4C20-BFB1-F3C2794FDA65}"/>
              </a:ext>
            </a:extLst>
          </p:cNvPr>
          <p:cNvSpPr>
            <a:spLocks noGrp="1"/>
          </p:cNvSpPr>
          <p:nvPr>
            <p:ph type="title"/>
          </p:nvPr>
        </p:nvSpPr>
        <p:spPr/>
        <p:txBody>
          <a:bodyPr>
            <a:normAutofit/>
          </a:bodyPr>
          <a:lstStyle/>
          <a:p>
            <a:pPr algn="just"/>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乐器东渐</a:t>
            </a:r>
          </a:p>
        </p:txBody>
      </p:sp>
      <p:sp>
        <p:nvSpPr>
          <p:cNvPr id="3" name="内容占位符 2">
            <a:extLst>
              <a:ext uri="{FF2B5EF4-FFF2-40B4-BE49-F238E27FC236}">
                <a16:creationId xmlns:a16="http://schemas.microsoft.com/office/drawing/2014/main" id="{970FB36E-94A8-4916-B5FE-469AE6C774FD}"/>
              </a:ext>
            </a:extLst>
          </p:cNvPr>
          <p:cNvSpPr>
            <a:spLocks noGrp="1"/>
          </p:cNvSpPr>
          <p:nvPr>
            <p:ph idx="1"/>
          </p:nvPr>
        </p:nvSpPr>
        <p:spPr>
          <a:xfrm>
            <a:off x="756585" y="1535457"/>
            <a:ext cx="5019675" cy="5477345"/>
          </a:xfrm>
        </p:spPr>
        <p:txBody>
          <a:bodyPr>
            <a:normAutofit/>
          </a:bodyPr>
          <a:lstStyle/>
          <a:p>
            <a:pPr marL="0" indent="0" algn="just">
              <a:buNone/>
            </a:pPr>
            <a:r>
              <a:rPr lang="zh-CN" altLang="en-US"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在</a:t>
            </a:r>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萨珊王朝的银器中可以看到不少雕刻着乐器图案的银器。</a:t>
            </a:r>
            <a:r>
              <a:rPr lang="en-US"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 </a:t>
            </a:r>
          </a:p>
          <a:p>
            <a:pPr marL="0" indent="0" algn="just">
              <a:buNone/>
            </a:pPr>
            <a:endParaRPr lang="en-US"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endParaRPr>
          </a:p>
          <a:p>
            <a:pPr marL="0" indent="0" algn="just">
              <a:buNone/>
            </a:pPr>
            <a:r>
              <a:rPr lang="en-US" altLang="zh-CN" kern="100" dirty="0" err="1">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Barbat</a:t>
            </a:r>
            <a:r>
              <a:rPr lang="en-US"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 </a:t>
            </a:r>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就是</a:t>
            </a:r>
            <a:r>
              <a:rPr lang="en-US"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a:t>
            </a:r>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曲颈四弦琵琶</a:t>
            </a:r>
            <a:r>
              <a:rPr lang="en-US"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a:t>
            </a:r>
          </a:p>
          <a:p>
            <a:pPr marL="0" indent="0" algn="just">
              <a:buNone/>
            </a:pPr>
            <a:endParaRPr lang="en-US"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endParaRPr>
          </a:p>
          <a:p>
            <a:pPr marL="0" indent="0" algn="just">
              <a:buNone/>
            </a:pPr>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阿拉伯世界的“</a:t>
            </a:r>
            <a:r>
              <a:rPr lang="en-US" altLang="zh-CN" kern="100" dirty="0" err="1">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ud</a:t>
            </a:r>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”（乌德）</a:t>
            </a:r>
            <a:endParaRPr lang="en-US"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endParaRPr>
          </a:p>
          <a:p>
            <a:pPr marL="0" indent="0" algn="just">
              <a:buNone/>
            </a:pPr>
            <a:endParaRPr lang="en-US"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endParaRPr>
          </a:p>
          <a:p>
            <a:pPr marL="0" indent="0" algn="just">
              <a:buNone/>
            </a:pPr>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欧洲的“</a:t>
            </a:r>
            <a:r>
              <a:rPr lang="en-US" altLang="zh-CN" kern="100" dirty="0" err="1">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riuto</a:t>
            </a:r>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a:t>
            </a:r>
          </a:p>
          <a:p>
            <a:pPr marL="0" indent="0">
              <a:buNone/>
            </a:pPr>
            <a:endParaRPr lang="en-US" altLang="zh-CN" dirty="0">
              <a:solidFill>
                <a:srgbClr val="EBDECD"/>
              </a:solidFill>
              <a:effectLst>
                <a:outerShdw blurRad="38100" dist="38100" dir="2700000" algn="tl">
                  <a:srgbClr val="000000">
                    <a:alpha val="43137"/>
                  </a:srgbClr>
                </a:outerShdw>
              </a:effectLst>
              <a:ea typeface="QIJIFALLBACK" panose="02000509000000000000" pitchFamily="49" charset="-120"/>
            </a:endParaRPr>
          </a:p>
        </p:txBody>
      </p:sp>
      <p:pic>
        <p:nvPicPr>
          <p:cNvPr id="5" name="图片 4">
            <a:extLst>
              <a:ext uri="{FF2B5EF4-FFF2-40B4-BE49-F238E27FC236}">
                <a16:creationId xmlns:a16="http://schemas.microsoft.com/office/drawing/2014/main" id="{022091F4-7A41-4F05-A905-0CD5CADABC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0800000">
            <a:off x="6526490" y="1690688"/>
            <a:ext cx="4914517" cy="3906151"/>
          </a:xfrm>
          <a:prstGeom prst="rect">
            <a:avLst/>
          </a:prstGeom>
        </p:spPr>
      </p:pic>
      <p:pic>
        <p:nvPicPr>
          <p:cNvPr id="6" name="图片 5">
            <a:extLst>
              <a:ext uri="{FF2B5EF4-FFF2-40B4-BE49-F238E27FC236}">
                <a16:creationId xmlns:a16="http://schemas.microsoft.com/office/drawing/2014/main" id="{1492621F-71E2-464D-8BAF-70D7BFACA66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59354" y="698417"/>
            <a:ext cx="3733800" cy="5054600"/>
          </a:xfrm>
          <a:prstGeom prst="rect">
            <a:avLst/>
          </a:prstGeom>
        </p:spPr>
      </p:pic>
      <p:pic>
        <p:nvPicPr>
          <p:cNvPr id="8" name="图片 7">
            <a:extLst>
              <a:ext uri="{FF2B5EF4-FFF2-40B4-BE49-F238E27FC236}">
                <a16:creationId xmlns:a16="http://schemas.microsoft.com/office/drawing/2014/main" id="{D4C64CE2-5165-4E8D-971B-41C3270CEC7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78773" y="698417"/>
            <a:ext cx="3409950" cy="5067300"/>
          </a:xfrm>
          <a:prstGeom prst="rect">
            <a:avLst/>
          </a:prstGeom>
        </p:spPr>
      </p:pic>
    </p:spTree>
    <p:extLst>
      <p:ext uri="{BB962C8B-B14F-4D97-AF65-F5344CB8AC3E}">
        <p14:creationId xmlns:p14="http://schemas.microsoft.com/office/powerpoint/2010/main" val="38072118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524F9473-5618-4919-8EB2-5A54C2CB9B0C}"/>
              </a:ext>
            </a:extLst>
          </p:cNvPr>
          <p:cNvPicPr>
            <a:picLocks noChangeAspect="1"/>
          </p:cNvPicPr>
          <p:nvPr/>
        </p:nvPicPr>
        <p:blipFill>
          <a:blip r:embed="rId3"/>
          <a:stretch>
            <a:fillRect/>
          </a:stretch>
        </p:blipFill>
        <p:spPr>
          <a:xfrm>
            <a:off x="762" y="428"/>
            <a:ext cx="12190476" cy="6857143"/>
          </a:xfrm>
          <a:prstGeom prst="rect">
            <a:avLst/>
          </a:prstGeom>
        </p:spPr>
      </p:pic>
      <p:sp>
        <p:nvSpPr>
          <p:cNvPr id="2" name="标题 1">
            <a:extLst>
              <a:ext uri="{FF2B5EF4-FFF2-40B4-BE49-F238E27FC236}">
                <a16:creationId xmlns:a16="http://schemas.microsoft.com/office/drawing/2014/main" id="{58734BA7-2479-4C20-BFB1-F3C2794FDA65}"/>
              </a:ext>
            </a:extLst>
          </p:cNvPr>
          <p:cNvSpPr>
            <a:spLocks noGrp="1"/>
          </p:cNvSpPr>
          <p:nvPr>
            <p:ph type="title"/>
          </p:nvPr>
        </p:nvSpPr>
        <p:spPr/>
        <p:txBody>
          <a:bodyPr>
            <a:normAutofit/>
          </a:bodyPr>
          <a:lstStyle/>
          <a:p>
            <a:pPr algn="just"/>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乐器东渐</a:t>
            </a:r>
          </a:p>
        </p:txBody>
      </p:sp>
      <p:sp>
        <p:nvSpPr>
          <p:cNvPr id="3" name="内容占位符 2">
            <a:extLst>
              <a:ext uri="{FF2B5EF4-FFF2-40B4-BE49-F238E27FC236}">
                <a16:creationId xmlns:a16="http://schemas.microsoft.com/office/drawing/2014/main" id="{970FB36E-94A8-4916-B5FE-469AE6C774FD}"/>
              </a:ext>
            </a:extLst>
          </p:cNvPr>
          <p:cNvSpPr>
            <a:spLocks noGrp="1"/>
          </p:cNvSpPr>
          <p:nvPr>
            <p:ph idx="1"/>
          </p:nvPr>
        </p:nvSpPr>
        <p:spPr>
          <a:xfrm>
            <a:off x="284018" y="1738970"/>
            <a:ext cx="10515600" cy="4351338"/>
          </a:xfrm>
        </p:spPr>
        <p:txBody>
          <a:bodyPr>
            <a:normAutofit fontScale="92500" lnSpcReduction="20000"/>
          </a:bodyPr>
          <a:lstStyle/>
          <a:p>
            <a:pPr marL="0" indent="0">
              <a:buNone/>
            </a:pPr>
            <a:r>
              <a:rPr lang="en-US" altLang="zh-CN" kern="100" dirty="0" err="1">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Chaghana</a:t>
            </a:r>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是 一 对 小 的</a:t>
            </a:r>
            <a:r>
              <a:rPr lang="en-US"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finger cymbal</a:t>
            </a:r>
          </a:p>
          <a:p>
            <a:pPr marL="0" indent="0">
              <a:buNone/>
            </a:pPr>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（手 铙 钹），它由一种弹簧式（发条式）</a:t>
            </a:r>
            <a:endParaRPr lang="en-US"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endParaRPr>
          </a:p>
          <a:p>
            <a:pPr marL="0" indent="0">
              <a:buNone/>
            </a:pPr>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形似剪刀的道具 取代， 两手各持一件，用</a:t>
            </a:r>
            <a:endParaRPr lang="en-US"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endParaRPr>
          </a:p>
          <a:p>
            <a:pPr marL="0" indent="0">
              <a:buNone/>
            </a:pPr>
            <a:r>
              <a:rPr lang="zh-CN" altLang="en-US"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a:t>
            </a:r>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食指和中指夹着相互碰 击发声，属于体</a:t>
            </a:r>
            <a:endParaRPr lang="en-US"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endParaRPr>
          </a:p>
          <a:p>
            <a:pPr marL="0" indent="0">
              <a:buNone/>
            </a:pPr>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鸣乐器的一种。可以看出图案中 的女性两手</a:t>
            </a:r>
            <a:endParaRPr lang="en-US"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endParaRPr>
          </a:p>
          <a:p>
            <a:pPr marL="0" indent="0">
              <a:buNone/>
            </a:pPr>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持铙钹一边演奏，一边跳着舞蹈，将 食指插</a:t>
            </a:r>
            <a:endParaRPr lang="en-US"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endParaRPr>
          </a:p>
          <a:p>
            <a:pPr marL="0" indent="0">
              <a:buNone/>
            </a:pPr>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入铙钹之间的图案也是很清晰的。这种 类型</a:t>
            </a:r>
            <a:endParaRPr lang="en-US"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endParaRPr>
          </a:p>
          <a:p>
            <a:pPr marL="0" indent="0">
              <a:buNone/>
            </a:pPr>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的</a:t>
            </a:r>
            <a:r>
              <a:rPr lang="en-US"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finger cymbal</a:t>
            </a:r>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是从古代埃及的一些遗迹</a:t>
            </a:r>
            <a:endParaRPr lang="en-US"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endParaRPr>
          </a:p>
          <a:p>
            <a:pPr marL="0" indent="0">
              <a:buNone/>
            </a:pPr>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 中出土的，至今在土耳其、希腊等还在普遍</a:t>
            </a:r>
            <a:endParaRPr lang="en-US"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endParaRPr>
          </a:p>
          <a:p>
            <a:pPr marL="0" indent="0">
              <a:buNone/>
            </a:pPr>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使用。</a:t>
            </a:r>
          </a:p>
          <a:p>
            <a:pPr marL="0" indent="0">
              <a:buNone/>
            </a:pPr>
            <a:endParaRPr lang="en-US" altLang="zh-CN" dirty="0">
              <a:solidFill>
                <a:srgbClr val="EBDECD"/>
              </a:solidFill>
              <a:effectLst>
                <a:outerShdw blurRad="38100" dist="38100" dir="2700000" algn="tl">
                  <a:srgbClr val="000000">
                    <a:alpha val="43137"/>
                  </a:srgbClr>
                </a:outerShdw>
              </a:effectLst>
              <a:ea typeface="QIJIFALLBACK" panose="02000509000000000000" pitchFamily="49" charset="-120"/>
            </a:endParaRPr>
          </a:p>
        </p:txBody>
      </p:sp>
      <p:sp>
        <p:nvSpPr>
          <p:cNvPr id="4" name="文本框 3">
            <a:extLst>
              <a:ext uri="{FF2B5EF4-FFF2-40B4-BE49-F238E27FC236}">
                <a16:creationId xmlns:a16="http://schemas.microsoft.com/office/drawing/2014/main" id="{E8DAF7B5-AD41-4C03-93CB-10639F96A127}"/>
              </a:ext>
            </a:extLst>
          </p:cNvPr>
          <p:cNvSpPr txBox="1"/>
          <p:nvPr/>
        </p:nvSpPr>
        <p:spPr>
          <a:xfrm>
            <a:off x="2004495" y="6090308"/>
            <a:ext cx="8183009" cy="369332"/>
          </a:xfrm>
          <a:prstGeom prst="rect">
            <a:avLst/>
          </a:prstGeom>
          <a:noFill/>
        </p:spPr>
        <p:txBody>
          <a:bodyPr wrap="none" rtlCol="0">
            <a:spAutoFit/>
          </a:bodyPr>
          <a:lstStyle/>
          <a:p>
            <a:r>
              <a:rPr lang="zh-CN" altLang="zh-CN" sz="1800" kern="100" dirty="0">
                <a:solidFill>
                  <a:srgbClr val="EBDECD"/>
                </a:solidFill>
                <a:effectLst>
                  <a:outerShdw blurRad="38100" dist="38100" dir="2700000" algn="tl">
                    <a:srgbClr val="000000">
                      <a:alpha val="43137"/>
                    </a:srgbClr>
                  </a:outerShdw>
                </a:effectLst>
                <a:ea typeface="QIJIFALLBACK" panose="02000509000000000000" pitchFamily="49" charset="-120"/>
                <a:cs typeface="Times New Roman" panose="02020603050405020304" pitchFamily="18" charset="0"/>
              </a:rPr>
              <a:t>《</a:t>
            </a:r>
            <a:r>
              <a:rPr lang="en-US" altLang="zh-CN" sz="1800" u="sng" kern="100" spc="40" dirty="0">
                <a:solidFill>
                  <a:srgbClr val="EBDECD"/>
                </a:solidFill>
                <a:effectLst>
                  <a:outerShdw blurRad="38100" dist="38100" dir="2700000" algn="tl">
                    <a:srgbClr val="000000">
                      <a:alpha val="43137"/>
                    </a:srgbClr>
                  </a:outerShdw>
                </a:effectLst>
                <a:latin typeface="Times New Roman" panose="02020603050405020304" pitchFamily="18" charset="0"/>
                <a:ea typeface="QIJIFALLBACK" panose="02000509000000000000" pitchFamily="49" charset="-120"/>
                <a:cs typeface="Times New Roman" panose="02020603050405020304" pitchFamily="18" charset="0"/>
                <a:hlinkClick r:id="rId4">
                  <a:extLst>
                    <a:ext uri="{A12FA001-AC4F-418D-AE19-62706E023703}">
                      <ahyp:hlinkClr xmlns:ahyp="http://schemas.microsoft.com/office/drawing/2018/hyperlinkcolor" val="tx"/>
                    </a:ext>
                  </a:extLst>
                </a:hlinkClick>
              </a:rPr>
              <a:t>萨珊王朝波斯乐器和它的东渐</a:t>
            </a:r>
            <a:r>
              <a:rPr lang="zh-CN" altLang="zh-CN" sz="1800" kern="100" dirty="0">
                <a:solidFill>
                  <a:srgbClr val="EBDECD"/>
                </a:solidFill>
                <a:effectLst>
                  <a:outerShdw blurRad="38100" dist="38100" dir="2700000" algn="tl">
                    <a:srgbClr val="000000">
                      <a:alpha val="43137"/>
                    </a:srgbClr>
                  </a:outerShdw>
                </a:effectLst>
                <a:ea typeface="QIJIFALLBACK" panose="02000509000000000000" pitchFamily="49" charset="-120"/>
                <a:cs typeface="Times New Roman" panose="02020603050405020304" pitchFamily="18" charset="0"/>
              </a:rPr>
              <a:t>》——</a:t>
            </a:r>
            <a:r>
              <a:rPr lang="zh-CN" altLang="zh-CN" sz="1800" kern="100" dirty="0">
                <a:solidFill>
                  <a:srgbClr val="EBDECD"/>
                </a:solidFill>
                <a:effectLst>
                  <a:outerShdw blurRad="38100" dist="38100" dir="2700000" algn="tl">
                    <a:srgbClr val="000000">
                      <a:alpha val="43137"/>
                    </a:srgbClr>
                  </a:outerShdw>
                </a:effectLst>
                <a:latin typeface="Times New Roman" panose="02020603050405020304" pitchFamily="18" charset="0"/>
                <a:ea typeface="QIJIFALLBACK" panose="02000509000000000000" pitchFamily="49" charset="-120"/>
                <a:cs typeface="Times New Roman" panose="02020603050405020304" pitchFamily="18" charset="0"/>
              </a:rPr>
              <a:t>柘植元一</a:t>
            </a:r>
            <a:r>
              <a:rPr lang="en-US" altLang="zh-CN" sz="1800" kern="100" dirty="0">
                <a:solidFill>
                  <a:srgbClr val="EBDECD"/>
                </a:solidFill>
                <a:effectLst>
                  <a:outerShdw blurRad="38100" dist="38100" dir="2700000" algn="tl">
                    <a:srgbClr val="000000">
                      <a:alpha val="43137"/>
                    </a:srgbClr>
                  </a:outerShdw>
                </a:effectLst>
                <a:latin typeface="Times New Roman" panose="02020603050405020304" pitchFamily="18" charset="0"/>
                <a:ea typeface="QIJIFALLBACK" panose="02000509000000000000" pitchFamily="49" charset="-120"/>
              </a:rPr>
              <a:t>;</a:t>
            </a:r>
            <a:r>
              <a:rPr lang="zh-CN" altLang="zh-CN" sz="1800" kern="100" dirty="0">
                <a:solidFill>
                  <a:srgbClr val="EBDECD"/>
                </a:solidFill>
                <a:effectLst>
                  <a:outerShdw blurRad="38100" dist="38100" dir="2700000" algn="tl">
                    <a:srgbClr val="000000">
                      <a:alpha val="43137"/>
                    </a:srgbClr>
                  </a:outerShdw>
                </a:effectLst>
                <a:latin typeface="Times New Roman" panose="02020603050405020304" pitchFamily="18" charset="0"/>
                <a:ea typeface="QIJIFALLBACK" panose="02000509000000000000" pitchFamily="49" charset="-120"/>
                <a:cs typeface="Times New Roman" panose="02020603050405020304" pitchFamily="18" charset="0"/>
              </a:rPr>
              <a:t>阿不都赛米</a:t>
            </a:r>
            <a:r>
              <a:rPr lang="en-US" altLang="zh-CN" sz="1800" kern="100" dirty="0">
                <a:solidFill>
                  <a:srgbClr val="EBDECD"/>
                </a:solidFill>
                <a:effectLst>
                  <a:outerShdw blurRad="38100" dist="38100" dir="2700000" algn="tl">
                    <a:srgbClr val="000000">
                      <a:alpha val="43137"/>
                    </a:srgbClr>
                  </a:outerShdw>
                </a:effectLst>
                <a:latin typeface="Times New Roman" panose="02020603050405020304" pitchFamily="18" charset="0"/>
                <a:ea typeface="QIJIFALLBACK" panose="02000509000000000000" pitchFamily="49" charset="-120"/>
              </a:rPr>
              <a:t>·</a:t>
            </a:r>
            <a:r>
              <a:rPr lang="zh-CN" altLang="zh-CN" sz="1800" kern="100" dirty="0">
                <a:solidFill>
                  <a:srgbClr val="EBDECD"/>
                </a:solidFill>
                <a:effectLst>
                  <a:outerShdw blurRad="38100" dist="38100" dir="2700000" algn="tl">
                    <a:srgbClr val="000000">
                      <a:alpha val="43137"/>
                    </a:srgbClr>
                  </a:outerShdw>
                </a:effectLst>
                <a:latin typeface="Times New Roman" panose="02020603050405020304" pitchFamily="18" charset="0"/>
                <a:ea typeface="QIJIFALLBACK" panose="02000509000000000000" pitchFamily="49" charset="-120"/>
                <a:cs typeface="Times New Roman" panose="02020603050405020304" pitchFamily="18" charset="0"/>
              </a:rPr>
              <a:t>阿不都热合曼，</a:t>
            </a:r>
            <a:r>
              <a:rPr lang="en-US" altLang="zh-CN" sz="1800" u="sng" kern="100" dirty="0">
                <a:solidFill>
                  <a:srgbClr val="EBDECD"/>
                </a:solidFill>
                <a:effectLst>
                  <a:outerShdw blurRad="38100" dist="38100" dir="2700000" algn="tl">
                    <a:srgbClr val="000000">
                      <a:alpha val="43137"/>
                    </a:srgbClr>
                  </a:outerShdw>
                </a:effectLst>
                <a:latin typeface="Times New Roman" panose="02020603050405020304" pitchFamily="18" charset="0"/>
                <a:ea typeface="QIJIFALLBACK" panose="02000509000000000000" pitchFamily="49" charset="-120"/>
                <a:cs typeface="Times New Roman" panose="02020603050405020304" pitchFamily="18" charset="0"/>
                <a:hlinkClick r:id="rId5">
                  <a:extLst>
                    <a:ext uri="{A12FA001-AC4F-418D-AE19-62706E023703}">
                      <ahyp:hlinkClr xmlns:ahyp="http://schemas.microsoft.com/office/drawing/2018/hyperlinkcolor" val="tx"/>
                    </a:ext>
                  </a:extLst>
                </a:hlinkClick>
              </a:rPr>
              <a:t>新疆艺术学院学报</a:t>
            </a:r>
            <a:endParaRPr lang="zh-CN" altLang="en-US" dirty="0">
              <a:solidFill>
                <a:srgbClr val="EBDECD"/>
              </a:solidFill>
              <a:effectLst>
                <a:outerShdw blurRad="38100" dist="38100" dir="2700000" algn="tl">
                  <a:srgbClr val="000000">
                    <a:alpha val="43137"/>
                  </a:srgbClr>
                </a:outerShdw>
              </a:effectLst>
              <a:ea typeface="QIJIFALLBACK" panose="02000509000000000000" pitchFamily="49" charset="-120"/>
            </a:endParaRPr>
          </a:p>
        </p:txBody>
      </p:sp>
      <p:pic>
        <p:nvPicPr>
          <p:cNvPr id="6" name="图片 5">
            <a:extLst>
              <a:ext uri="{FF2B5EF4-FFF2-40B4-BE49-F238E27FC236}">
                <a16:creationId xmlns:a16="http://schemas.microsoft.com/office/drawing/2014/main" id="{4D568F27-9BFF-45FF-86DD-F32DEBB589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59429" y="1007051"/>
            <a:ext cx="4848553" cy="4858636"/>
          </a:xfrm>
          <a:prstGeom prst="rect">
            <a:avLst/>
          </a:prstGeom>
        </p:spPr>
      </p:pic>
    </p:spTree>
    <p:extLst>
      <p:ext uri="{BB962C8B-B14F-4D97-AF65-F5344CB8AC3E}">
        <p14:creationId xmlns:p14="http://schemas.microsoft.com/office/powerpoint/2010/main" val="12226072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524F9473-5618-4919-8EB2-5A54C2CB9B0C}"/>
              </a:ext>
            </a:extLst>
          </p:cNvPr>
          <p:cNvPicPr>
            <a:picLocks noChangeAspect="1"/>
          </p:cNvPicPr>
          <p:nvPr/>
        </p:nvPicPr>
        <p:blipFill>
          <a:blip r:embed="rId3"/>
          <a:stretch>
            <a:fillRect/>
          </a:stretch>
        </p:blipFill>
        <p:spPr>
          <a:xfrm>
            <a:off x="762" y="428"/>
            <a:ext cx="12190476" cy="6857143"/>
          </a:xfrm>
          <a:prstGeom prst="rect">
            <a:avLst/>
          </a:prstGeom>
        </p:spPr>
      </p:pic>
      <p:sp>
        <p:nvSpPr>
          <p:cNvPr id="2" name="标题 1">
            <a:extLst>
              <a:ext uri="{FF2B5EF4-FFF2-40B4-BE49-F238E27FC236}">
                <a16:creationId xmlns:a16="http://schemas.microsoft.com/office/drawing/2014/main" id="{58734BA7-2479-4C20-BFB1-F3C2794FDA65}"/>
              </a:ext>
            </a:extLst>
          </p:cNvPr>
          <p:cNvSpPr>
            <a:spLocks noGrp="1"/>
          </p:cNvSpPr>
          <p:nvPr>
            <p:ph type="title"/>
          </p:nvPr>
        </p:nvSpPr>
        <p:spPr/>
        <p:txBody>
          <a:bodyPr/>
          <a:lstStyle/>
          <a:p>
            <a:r>
              <a:rPr lang="zh-CN" altLang="en-US" spc="-150" dirty="0">
                <a:solidFill>
                  <a:srgbClr val="EBDECD"/>
                </a:solidFill>
                <a:effectLst>
                  <a:outerShdw blurRad="38100" dist="38100" dir="2700000" algn="tl">
                    <a:srgbClr val="000000">
                      <a:alpha val="43137"/>
                    </a:srgbClr>
                  </a:outerShdw>
                </a:effectLst>
                <a:latin typeface="Quixley LET" pitchFamily="2" charset="0"/>
                <a:ea typeface="QIJIFALLBACK" panose="02000509000000000000" pitchFamily="49" charset="-120"/>
              </a:rPr>
              <a:t>与萨珊的交流</a:t>
            </a:r>
          </a:p>
        </p:txBody>
      </p:sp>
      <p:sp>
        <p:nvSpPr>
          <p:cNvPr id="3" name="内容占位符 2">
            <a:extLst>
              <a:ext uri="{FF2B5EF4-FFF2-40B4-BE49-F238E27FC236}">
                <a16:creationId xmlns:a16="http://schemas.microsoft.com/office/drawing/2014/main" id="{970FB36E-94A8-4916-B5FE-469AE6C774FD}"/>
              </a:ext>
            </a:extLst>
          </p:cNvPr>
          <p:cNvSpPr>
            <a:spLocks noGrp="1"/>
          </p:cNvSpPr>
          <p:nvPr>
            <p:ph idx="1"/>
          </p:nvPr>
        </p:nvSpPr>
        <p:spPr>
          <a:xfrm>
            <a:off x="838200" y="1500809"/>
            <a:ext cx="4057891" cy="4676154"/>
          </a:xfrm>
        </p:spPr>
        <p:txBody>
          <a:bodyPr>
            <a:normAutofit/>
          </a:bodyPr>
          <a:lstStyle/>
          <a:p>
            <a:r>
              <a:rPr lang="zh-CN" altLang="zh-CN" sz="3200" kern="100" dirty="0">
                <a:solidFill>
                  <a:srgbClr val="EBDECD"/>
                </a:solidFill>
                <a:effectLst>
                  <a:outerShdw blurRad="38100" dist="38100" dir="2700000" algn="tl">
                    <a:srgbClr val="000000">
                      <a:alpha val="43137"/>
                    </a:srgbClr>
                  </a:outerShdw>
                </a:effectLst>
                <a:ea typeface="QIJIFALLBACK" panose="02000509000000000000" pitchFamily="49" charset="-120"/>
                <a:cs typeface="Times New Roman" panose="02020603050405020304" pitchFamily="18" charset="0"/>
              </a:rPr>
              <a:t>萨珊纺织技术的传入</a:t>
            </a:r>
            <a:endParaRPr lang="en-US" altLang="zh-CN" sz="3200" kern="100" dirty="0">
              <a:solidFill>
                <a:srgbClr val="EBDECD"/>
              </a:solidFill>
              <a:effectLst>
                <a:outerShdw blurRad="38100" dist="38100" dir="2700000" algn="tl">
                  <a:srgbClr val="000000">
                    <a:alpha val="43137"/>
                  </a:srgbClr>
                </a:outerShdw>
              </a:effectLst>
              <a:ea typeface="QIJIFALLBACK" panose="02000509000000000000" pitchFamily="49" charset="-120"/>
              <a:cs typeface="Times New Roman" panose="02020603050405020304" pitchFamily="18" charset="0"/>
            </a:endParaRPr>
          </a:p>
          <a:p>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在五、六世纪波斯就以产绫锦闻名。梁朝普通元年</a:t>
            </a:r>
            <a:r>
              <a:rPr lang="en-US"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(520)</a:t>
            </a:r>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，嚈哒人首先将</a:t>
            </a:r>
            <a:r>
              <a:rPr lang="en-US"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a:t>
            </a:r>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波斯锦</a:t>
            </a:r>
            <a:r>
              <a:rPr lang="en-US"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a:t>
            </a:r>
            <a:r>
              <a:rPr lang="zh-CN" altLang="zh-CN"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作为贡礼带到了南京。</a:t>
            </a:r>
            <a:endParaRPr lang="en-US" altLang="zh-CN" sz="3200" dirty="0">
              <a:solidFill>
                <a:srgbClr val="EBDECD"/>
              </a:solidFill>
              <a:effectLst>
                <a:outerShdw blurRad="38100" dist="38100" dir="2700000" algn="tl">
                  <a:srgbClr val="000000">
                    <a:alpha val="43137"/>
                  </a:srgbClr>
                </a:outerShdw>
              </a:effectLst>
              <a:ea typeface="QIJIFALLBACK" panose="02000509000000000000" pitchFamily="49" charset="-120"/>
            </a:endParaRPr>
          </a:p>
        </p:txBody>
      </p:sp>
      <p:sp>
        <p:nvSpPr>
          <p:cNvPr id="4" name="文本框 3">
            <a:extLst>
              <a:ext uri="{FF2B5EF4-FFF2-40B4-BE49-F238E27FC236}">
                <a16:creationId xmlns:a16="http://schemas.microsoft.com/office/drawing/2014/main" id="{24B0BFEC-8643-4983-8F3E-CE124768B990}"/>
              </a:ext>
            </a:extLst>
          </p:cNvPr>
          <p:cNvSpPr txBox="1"/>
          <p:nvPr/>
        </p:nvSpPr>
        <p:spPr>
          <a:xfrm>
            <a:off x="5142888" y="6311900"/>
            <a:ext cx="5281895" cy="877163"/>
          </a:xfrm>
          <a:prstGeom prst="rect">
            <a:avLst/>
          </a:prstGeom>
          <a:noFill/>
        </p:spPr>
        <p:txBody>
          <a:bodyPr wrap="none" rtlCol="0">
            <a:spAutoFit/>
          </a:bodyPr>
          <a:lstStyle/>
          <a:p>
            <a:pPr algn="l">
              <a:lnSpc>
                <a:spcPts val="1800"/>
              </a:lnSpc>
            </a:pPr>
            <a:r>
              <a:rPr lang="zh-CN" altLang="zh-CN" sz="1800" kern="100" dirty="0">
                <a:solidFill>
                  <a:srgbClr val="EBDECD"/>
                </a:solidFill>
                <a:effectLst>
                  <a:outerShdw blurRad="38100" dist="38100" dir="2700000" algn="tl">
                    <a:srgbClr val="000000">
                      <a:alpha val="43137"/>
                    </a:srgbClr>
                  </a:outerShdw>
                </a:effectLst>
                <a:latin typeface="Helvetica" panose="020B0604020202020204" pitchFamily="34" charset="0"/>
                <a:ea typeface="QIJIFALLBACK" panose="02000509000000000000" pitchFamily="49" charset="-120"/>
                <a:cs typeface="Helvetica" panose="020B0604020202020204" pitchFamily="34" charset="0"/>
              </a:rPr>
              <a:t>《</a:t>
            </a:r>
            <a:r>
              <a:rPr lang="en-US" altLang="zh-CN" sz="1800" u="sng" kern="100" spc="40" dirty="0">
                <a:solidFill>
                  <a:srgbClr val="EBDECD"/>
                </a:solidFill>
                <a:effectLst>
                  <a:outerShdw blurRad="38100" dist="38100" dir="2700000" algn="tl">
                    <a:srgbClr val="000000">
                      <a:alpha val="43137"/>
                    </a:srgbClr>
                  </a:outerShdw>
                </a:effectLst>
                <a:latin typeface="Times New Roman" panose="02020603050405020304" pitchFamily="18" charset="0"/>
                <a:ea typeface="QIJIFALLBACK" panose="02000509000000000000" pitchFamily="49" charset="-120"/>
                <a:cs typeface="Times New Roman" panose="02020603050405020304" pitchFamily="18" charset="0"/>
                <a:hlinkClick r:id="rId4">
                  <a:extLst>
                    <a:ext uri="{A12FA001-AC4F-418D-AE19-62706E023703}">
                      <ahyp:hlinkClr xmlns:ahyp="http://schemas.microsoft.com/office/drawing/2018/hyperlinkcolor" val="tx"/>
                    </a:ext>
                  </a:extLst>
                </a:hlinkClick>
              </a:rPr>
              <a:t>北朝与萨珊王朝的经济文化交流</a:t>
            </a:r>
            <a:r>
              <a:rPr lang="zh-CN" altLang="zh-CN" sz="1800"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a:t>
            </a:r>
            <a:r>
              <a:rPr lang="en-US" altLang="zh-CN" sz="1800" u="sng" kern="100" dirty="0" err="1">
                <a:solidFill>
                  <a:srgbClr val="EBDECD"/>
                </a:solidFill>
                <a:effectLst>
                  <a:outerShdw blurRad="38100" dist="38100" dir="2700000" algn="tl">
                    <a:srgbClr val="000000">
                      <a:alpha val="43137"/>
                    </a:srgbClr>
                  </a:outerShdw>
                </a:effectLst>
                <a:latin typeface="Times New Roman" panose="02020603050405020304" pitchFamily="18" charset="0"/>
                <a:ea typeface="QIJIFALLBACK" panose="02000509000000000000" pitchFamily="49" charset="-120"/>
                <a:cs typeface="Times New Roman" panose="02020603050405020304" pitchFamily="18" charset="0"/>
                <a:hlinkClick r:id="rId5">
                  <a:extLst>
                    <a:ext uri="{A12FA001-AC4F-418D-AE19-62706E023703}">
                      <ahyp:hlinkClr xmlns:ahyp="http://schemas.microsoft.com/office/drawing/2018/hyperlinkcolor" val="tx"/>
                    </a:ext>
                  </a:extLst>
                </a:hlinkClick>
              </a:rPr>
              <a:t>郭丽娜</a:t>
            </a:r>
            <a:r>
              <a:rPr lang="zh-CN" altLang="zh-CN" sz="1800"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，山西大学</a:t>
            </a:r>
          </a:p>
          <a:p>
            <a:pPr algn="just"/>
            <a:r>
              <a:rPr lang="en-US" altLang="zh-CN" sz="1800"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 </a:t>
            </a:r>
            <a:endParaRPr lang="zh-CN" altLang="zh-CN" sz="1800"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endParaRPr>
          </a:p>
          <a:p>
            <a:endParaRPr lang="zh-CN" altLang="en-US" dirty="0">
              <a:solidFill>
                <a:srgbClr val="EBDECD"/>
              </a:solidFill>
              <a:effectLst>
                <a:outerShdw blurRad="38100" dist="38100" dir="2700000" algn="tl">
                  <a:srgbClr val="000000">
                    <a:alpha val="43137"/>
                  </a:srgbClr>
                </a:outerShdw>
              </a:effectLst>
              <a:ea typeface="QIJIFALLBACK" panose="02000509000000000000" pitchFamily="49" charset="-120"/>
            </a:endParaRPr>
          </a:p>
        </p:txBody>
      </p:sp>
      <p:pic>
        <p:nvPicPr>
          <p:cNvPr id="6" name="图片 5">
            <a:extLst>
              <a:ext uri="{FF2B5EF4-FFF2-40B4-BE49-F238E27FC236}">
                <a16:creationId xmlns:a16="http://schemas.microsoft.com/office/drawing/2014/main" id="{879012E5-E2D6-4113-949E-3A23C027D94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42888" y="946149"/>
            <a:ext cx="2139950" cy="4965700"/>
          </a:xfrm>
          <a:prstGeom prst="rect">
            <a:avLst/>
          </a:prstGeom>
        </p:spPr>
      </p:pic>
      <p:pic>
        <p:nvPicPr>
          <p:cNvPr id="8" name="图片 7">
            <a:extLst>
              <a:ext uri="{FF2B5EF4-FFF2-40B4-BE49-F238E27FC236}">
                <a16:creationId xmlns:a16="http://schemas.microsoft.com/office/drawing/2014/main" id="{20A828DE-07A6-478F-8D4E-74A274B612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72724" y="946149"/>
            <a:ext cx="3251200" cy="4908550"/>
          </a:xfrm>
          <a:prstGeom prst="rect">
            <a:avLst/>
          </a:prstGeom>
        </p:spPr>
      </p:pic>
      <p:pic>
        <p:nvPicPr>
          <p:cNvPr id="7" name="图片 6">
            <a:extLst>
              <a:ext uri="{FF2B5EF4-FFF2-40B4-BE49-F238E27FC236}">
                <a16:creationId xmlns:a16="http://schemas.microsoft.com/office/drawing/2014/main" id="{6FE7F7CA-B197-4C7C-B7D5-AADFBA02F78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50494" y="306442"/>
            <a:ext cx="5505004" cy="6005458"/>
          </a:xfrm>
          <a:prstGeom prst="rect">
            <a:avLst/>
          </a:prstGeom>
        </p:spPr>
      </p:pic>
    </p:spTree>
    <p:extLst>
      <p:ext uri="{BB962C8B-B14F-4D97-AF65-F5344CB8AC3E}">
        <p14:creationId xmlns:p14="http://schemas.microsoft.com/office/powerpoint/2010/main" val="1012294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524F9473-5618-4919-8EB2-5A54C2CB9B0C}"/>
              </a:ext>
            </a:extLst>
          </p:cNvPr>
          <p:cNvPicPr>
            <a:picLocks noChangeAspect="1"/>
          </p:cNvPicPr>
          <p:nvPr/>
        </p:nvPicPr>
        <p:blipFill>
          <a:blip r:embed="rId3"/>
          <a:stretch>
            <a:fillRect/>
          </a:stretch>
        </p:blipFill>
        <p:spPr>
          <a:xfrm>
            <a:off x="762" y="428"/>
            <a:ext cx="12190476" cy="6857143"/>
          </a:xfrm>
          <a:prstGeom prst="rect">
            <a:avLst/>
          </a:prstGeom>
        </p:spPr>
      </p:pic>
      <p:sp>
        <p:nvSpPr>
          <p:cNvPr id="2" name="标题 1">
            <a:extLst>
              <a:ext uri="{FF2B5EF4-FFF2-40B4-BE49-F238E27FC236}">
                <a16:creationId xmlns:a16="http://schemas.microsoft.com/office/drawing/2014/main" id="{58734BA7-2479-4C20-BFB1-F3C2794FDA65}"/>
              </a:ext>
            </a:extLst>
          </p:cNvPr>
          <p:cNvSpPr>
            <a:spLocks noGrp="1"/>
          </p:cNvSpPr>
          <p:nvPr>
            <p:ph type="title"/>
          </p:nvPr>
        </p:nvSpPr>
        <p:spPr/>
        <p:txBody>
          <a:bodyPr/>
          <a:lstStyle/>
          <a:p>
            <a:r>
              <a:rPr lang="zh-CN" altLang="en-US" spc="-150" dirty="0">
                <a:solidFill>
                  <a:srgbClr val="EBDECD"/>
                </a:solidFill>
                <a:effectLst>
                  <a:outerShdw blurRad="38100" dist="38100" dir="2700000" algn="tl">
                    <a:srgbClr val="000000">
                      <a:alpha val="43137"/>
                    </a:srgbClr>
                  </a:outerShdw>
                </a:effectLst>
                <a:latin typeface="Quixley LET" pitchFamily="2" charset="0"/>
                <a:ea typeface="QIJIFALLBACK" panose="02000509000000000000" pitchFamily="49" charset="-120"/>
              </a:rPr>
              <a:t>与萨珊的交流</a:t>
            </a:r>
          </a:p>
        </p:txBody>
      </p:sp>
      <p:sp>
        <p:nvSpPr>
          <p:cNvPr id="3" name="内容占位符 2">
            <a:extLst>
              <a:ext uri="{FF2B5EF4-FFF2-40B4-BE49-F238E27FC236}">
                <a16:creationId xmlns:a16="http://schemas.microsoft.com/office/drawing/2014/main" id="{970FB36E-94A8-4916-B5FE-469AE6C774FD}"/>
              </a:ext>
            </a:extLst>
          </p:cNvPr>
          <p:cNvSpPr>
            <a:spLocks noGrp="1"/>
          </p:cNvSpPr>
          <p:nvPr>
            <p:ph idx="1"/>
          </p:nvPr>
        </p:nvSpPr>
        <p:spPr>
          <a:xfrm>
            <a:off x="838200" y="1690688"/>
            <a:ext cx="3882887" cy="4351338"/>
          </a:xfrm>
        </p:spPr>
        <p:txBody>
          <a:bodyPr>
            <a:normAutofit/>
          </a:bodyPr>
          <a:lstStyle/>
          <a:p>
            <a:r>
              <a:rPr lang="zh-CN" altLang="zh-CN" sz="3200" kern="100" dirty="0">
                <a:solidFill>
                  <a:srgbClr val="EBDECD"/>
                </a:solidFill>
                <a:effectLst>
                  <a:outerShdw blurRad="38100" dist="38100" dir="2700000" algn="tl">
                    <a:srgbClr val="000000">
                      <a:alpha val="43137"/>
                    </a:srgbClr>
                  </a:outerShdw>
                </a:effectLst>
                <a:ea typeface="QIJIFALLBACK" panose="02000509000000000000" pitchFamily="49" charset="-120"/>
                <a:cs typeface="Times New Roman" panose="02020603050405020304" pitchFamily="18" charset="0"/>
              </a:rPr>
              <a:t>萨珊式绘画</a:t>
            </a:r>
            <a:endParaRPr lang="en-US" altLang="zh-CN" sz="3200" kern="100" dirty="0">
              <a:solidFill>
                <a:srgbClr val="EBDECD"/>
              </a:solidFill>
              <a:effectLst>
                <a:outerShdw blurRad="38100" dist="38100" dir="2700000" algn="tl">
                  <a:srgbClr val="000000">
                    <a:alpha val="43137"/>
                  </a:srgbClr>
                </a:outerShdw>
              </a:effectLst>
              <a:ea typeface="QIJIFALLBACK" panose="02000509000000000000" pitchFamily="49" charset="-120"/>
              <a:cs typeface="Times New Roman" panose="02020603050405020304" pitchFamily="18" charset="0"/>
            </a:endParaRPr>
          </a:p>
          <a:p>
            <a:pPr algn="just"/>
            <a:r>
              <a:rPr lang="zh-CN" altLang="zh-CN" sz="2400"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萨珊波斯有两种壁画图案成为新疆境内流行的艺术格调。一是六、七世纪库车克孜尔</a:t>
            </a:r>
            <a:r>
              <a:rPr lang="zh-CN" altLang="en-US" sz="2400"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千</a:t>
            </a:r>
            <a:r>
              <a:rPr lang="zh-CN" altLang="zh-CN" sz="2400"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佛洞穹庐天井的菱形鳞状壁画，二是六到八世纪的联珠鸟兽图样。工艺和丝织品。</a:t>
            </a:r>
            <a:endParaRPr lang="en-US" altLang="zh-CN" sz="3200" dirty="0">
              <a:solidFill>
                <a:srgbClr val="EBDECD"/>
              </a:solidFill>
              <a:effectLst>
                <a:outerShdw blurRad="38100" dist="38100" dir="2700000" algn="tl">
                  <a:srgbClr val="000000">
                    <a:alpha val="43137"/>
                  </a:srgbClr>
                </a:outerShdw>
              </a:effectLst>
              <a:ea typeface="QIJIFALLBACK" panose="02000509000000000000" pitchFamily="49" charset="-120"/>
            </a:endParaRPr>
          </a:p>
        </p:txBody>
      </p:sp>
      <p:sp>
        <p:nvSpPr>
          <p:cNvPr id="4" name="文本框 3">
            <a:extLst>
              <a:ext uri="{FF2B5EF4-FFF2-40B4-BE49-F238E27FC236}">
                <a16:creationId xmlns:a16="http://schemas.microsoft.com/office/drawing/2014/main" id="{A9903341-D487-46EB-8DB8-902DBB6FA0A3}"/>
              </a:ext>
            </a:extLst>
          </p:cNvPr>
          <p:cNvSpPr txBox="1"/>
          <p:nvPr/>
        </p:nvSpPr>
        <p:spPr>
          <a:xfrm>
            <a:off x="6909343" y="6295847"/>
            <a:ext cx="5281895" cy="646331"/>
          </a:xfrm>
          <a:prstGeom prst="rect">
            <a:avLst/>
          </a:prstGeom>
          <a:noFill/>
        </p:spPr>
        <p:txBody>
          <a:bodyPr wrap="none" rtlCol="0">
            <a:spAutoFit/>
          </a:bodyPr>
          <a:lstStyle/>
          <a:p>
            <a:r>
              <a:rPr lang="zh-CN" altLang="zh-CN" sz="1800" kern="100" dirty="0">
                <a:solidFill>
                  <a:srgbClr val="EBDECD"/>
                </a:solidFill>
                <a:effectLst>
                  <a:outerShdw blurRad="38100" dist="38100" dir="2700000" algn="tl">
                    <a:srgbClr val="000000">
                      <a:alpha val="43137"/>
                    </a:srgbClr>
                  </a:outerShdw>
                </a:effectLst>
                <a:latin typeface="Helvetica" panose="020B0604020202020204" pitchFamily="34" charset="0"/>
                <a:ea typeface="QIJIFALLBACK" panose="02000509000000000000" pitchFamily="49" charset="-120"/>
                <a:cs typeface="Helvetica" panose="020B0604020202020204" pitchFamily="34" charset="0"/>
              </a:rPr>
              <a:t>《</a:t>
            </a:r>
            <a:r>
              <a:rPr lang="en-US" altLang="zh-CN" sz="1800" u="sng" kern="100" spc="40" dirty="0">
                <a:solidFill>
                  <a:srgbClr val="EBDECD"/>
                </a:solidFill>
                <a:effectLst>
                  <a:outerShdw blurRad="38100" dist="38100" dir="2700000" algn="tl">
                    <a:srgbClr val="000000">
                      <a:alpha val="43137"/>
                    </a:srgbClr>
                  </a:outerShdw>
                </a:effectLst>
                <a:latin typeface="Times New Roman" panose="02020603050405020304" pitchFamily="18" charset="0"/>
                <a:ea typeface="QIJIFALLBACK" panose="02000509000000000000" pitchFamily="49" charset="-120"/>
                <a:cs typeface="Times New Roman" panose="02020603050405020304" pitchFamily="18" charset="0"/>
                <a:hlinkClick r:id="rId4">
                  <a:extLst>
                    <a:ext uri="{A12FA001-AC4F-418D-AE19-62706E023703}">
                      <ahyp:hlinkClr xmlns:ahyp="http://schemas.microsoft.com/office/drawing/2018/hyperlinkcolor" val="tx"/>
                    </a:ext>
                  </a:extLst>
                </a:hlinkClick>
              </a:rPr>
              <a:t>北朝与萨珊王朝的经济文化交流</a:t>
            </a:r>
            <a:r>
              <a:rPr lang="zh-CN" altLang="zh-CN" sz="1800"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a:t>
            </a:r>
            <a:r>
              <a:rPr lang="en-US" altLang="zh-CN" sz="1800" u="sng" kern="100" dirty="0" err="1">
                <a:solidFill>
                  <a:srgbClr val="EBDECD"/>
                </a:solidFill>
                <a:effectLst>
                  <a:outerShdw blurRad="38100" dist="38100" dir="2700000" algn="tl">
                    <a:srgbClr val="000000">
                      <a:alpha val="43137"/>
                    </a:srgbClr>
                  </a:outerShdw>
                </a:effectLst>
                <a:latin typeface="Times New Roman" panose="02020603050405020304" pitchFamily="18" charset="0"/>
                <a:ea typeface="QIJIFALLBACK" panose="02000509000000000000" pitchFamily="49" charset="-120"/>
                <a:cs typeface="Times New Roman" panose="02020603050405020304" pitchFamily="18" charset="0"/>
                <a:hlinkClick r:id="rId5">
                  <a:extLst>
                    <a:ext uri="{A12FA001-AC4F-418D-AE19-62706E023703}">
                      <ahyp:hlinkClr xmlns:ahyp="http://schemas.microsoft.com/office/drawing/2018/hyperlinkcolor" val="tx"/>
                    </a:ext>
                  </a:extLst>
                </a:hlinkClick>
              </a:rPr>
              <a:t>郭丽娜</a:t>
            </a:r>
            <a:r>
              <a:rPr lang="zh-CN" altLang="zh-CN" sz="1800"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，山西大学</a:t>
            </a:r>
          </a:p>
          <a:p>
            <a:endParaRPr lang="zh-CN" altLang="en-US" dirty="0">
              <a:solidFill>
                <a:srgbClr val="EBDECD"/>
              </a:solidFill>
              <a:effectLst>
                <a:outerShdw blurRad="38100" dist="38100" dir="2700000" algn="tl">
                  <a:srgbClr val="000000">
                    <a:alpha val="43137"/>
                  </a:srgbClr>
                </a:outerShdw>
              </a:effectLst>
              <a:ea typeface="QIJIFALLBACK" panose="02000509000000000000" pitchFamily="49" charset="-120"/>
            </a:endParaRPr>
          </a:p>
        </p:txBody>
      </p:sp>
      <p:pic>
        <p:nvPicPr>
          <p:cNvPr id="6" name="图片 5">
            <a:extLst>
              <a:ext uri="{FF2B5EF4-FFF2-40B4-BE49-F238E27FC236}">
                <a16:creationId xmlns:a16="http://schemas.microsoft.com/office/drawing/2014/main" id="{C466201E-F1E1-4269-A3AF-F5EC37CE3DA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1690688"/>
            <a:ext cx="5461294" cy="3267904"/>
          </a:xfrm>
          <a:prstGeom prst="rect">
            <a:avLst/>
          </a:prstGeom>
        </p:spPr>
      </p:pic>
      <p:pic>
        <p:nvPicPr>
          <p:cNvPr id="8" name="图片 7">
            <a:extLst>
              <a:ext uri="{FF2B5EF4-FFF2-40B4-BE49-F238E27FC236}">
                <a16:creationId xmlns:a16="http://schemas.microsoft.com/office/drawing/2014/main" id="{3F367CE9-7290-4ACF-AC02-040A1C5878C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91213" y="993546"/>
            <a:ext cx="6066081" cy="4662187"/>
          </a:xfrm>
          <a:prstGeom prst="rect">
            <a:avLst/>
          </a:prstGeom>
        </p:spPr>
      </p:pic>
    </p:spTree>
    <p:extLst>
      <p:ext uri="{BB962C8B-B14F-4D97-AF65-F5344CB8AC3E}">
        <p14:creationId xmlns:p14="http://schemas.microsoft.com/office/powerpoint/2010/main" val="280259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524F9473-5618-4919-8EB2-5A54C2CB9B0C}"/>
              </a:ext>
            </a:extLst>
          </p:cNvPr>
          <p:cNvPicPr>
            <a:picLocks noChangeAspect="1"/>
          </p:cNvPicPr>
          <p:nvPr/>
        </p:nvPicPr>
        <p:blipFill>
          <a:blip r:embed="rId3"/>
          <a:stretch>
            <a:fillRect/>
          </a:stretch>
        </p:blipFill>
        <p:spPr>
          <a:xfrm>
            <a:off x="762" y="428"/>
            <a:ext cx="12190476" cy="6857143"/>
          </a:xfrm>
          <a:prstGeom prst="rect">
            <a:avLst/>
          </a:prstGeom>
        </p:spPr>
      </p:pic>
      <p:sp>
        <p:nvSpPr>
          <p:cNvPr id="2" name="标题 1">
            <a:extLst>
              <a:ext uri="{FF2B5EF4-FFF2-40B4-BE49-F238E27FC236}">
                <a16:creationId xmlns:a16="http://schemas.microsoft.com/office/drawing/2014/main" id="{58734BA7-2479-4C20-BFB1-F3C2794FDA65}"/>
              </a:ext>
            </a:extLst>
          </p:cNvPr>
          <p:cNvSpPr>
            <a:spLocks noGrp="1"/>
          </p:cNvSpPr>
          <p:nvPr>
            <p:ph type="title"/>
          </p:nvPr>
        </p:nvSpPr>
        <p:spPr/>
        <p:txBody>
          <a:bodyPr/>
          <a:lstStyle/>
          <a:p>
            <a:r>
              <a:rPr lang="zh-CN" altLang="en-US" spc="-150" dirty="0">
                <a:solidFill>
                  <a:srgbClr val="EBDECD"/>
                </a:solidFill>
                <a:effectLst>
                  <a:outerShdw blurRad="38100" dist="38100" dir="2700000" algn="tl">
                    <a:srgbClr val="000000">
                      <a:alpha val="43137"/>
                    </a:srgbClr>
                  </a:outerShdw>
                </a:effectLst>
                <a:latin typeface="Quixley LET" pitchFamily="2" charset="0"/>
                <a:ea typeface="QIJIFALLBACK" panose="02000509000000000000" pitchFamily="49" charset="-120"/>
              </a:rPr>
              <a:t>与萨珊的交流</a:t>
            </a:r>
          </a:p>
        </p:txBody>
      </p:sp>
      <p:sp>
        <p:nvSpPr>
          <p:cNvPr id="3" name="内容占位符 2">
            <a:extLst>
              <a:ext uri="{FF2B5EF4-FFF2-40B4-BE49-F238E27FC236}">
                <a16:creationId xmlns:a16="http://schemas.microsoft.com/office/drawing/2014/main" id="{970FB36E-94A8-4916-B5FE-469AE6C774FD}"/>
              </a:ext>
            </a:extLst>
          </p:cNvPr>
          <p:cNvSpPr>
            <a:spLocks noGrp="1"/>
          </p:cNvSpPr>
          <p:nvPr>
            <p:ph idx="1"/>
          </p:nvPr>
        </p:nvSpPr>
        <p:spPr>
          <a:xfrm>
            <a:off x="838200" y="1825625"/>
            <a:ext cx="3502306" cy="4351338"/>
          </a:xfrm>
        </p:spPr>
        <p:txBody>
          <a:bodyPr>
            <a:normAutofit/>
          </a:bodyPr>
          <a:lstStyle/>
          <a:p>
            <a:r>
              <a:rPr lang="zh-CN" altLang="zh-CN" sz="3200" kern="100" dirty="0">
                <a:solidFill>
                  <a:srgbClr val="EBDECD"/>
                </a:solidFill>
                <a:effectLst>
                  <a:outerShdw blurRad="38100" dist="38100" dir="2700000" algn="tl">
                    <a:srgbClr val="000000">
                      <a:alpha val="43137"/>
                    </a:srgbClr>
                  </a:outerShdw>
                </a:effectLst>
                <a:ea typeface="QIJIFALLBACK" panose="02000509000000000000" pitchFamily="49" charset="-120"/>
                <a:cs typeface="Times New Roman" panose="02020603050405020304" pitchFamily="18" charset="0"/>
              </a:rPr>
              <a:t>萨珊式雕塑</a:t>
            </a:r>
            <a:endParaRPr lang="en-US" altLang="zh-CN" sz="3200" kern="100" dirty="0">
              <a:solidFill>
                <a:srgbClr val="EBDECD"/>
              </a:solidFill>
              <a:effectLst>
                <a:outerShdw blurRad="38100" dist="38100" dir="2700000" algn="tl">
                  <a:srgbClr val="000000">
                    <a:alpha val="43137"/>
                  </a:srgbClr>
                </a:outerShdw>
              </a:effectLst>
              <a:ea typeface="QIJIFALLBACK" panose="02000509000000000000" pitchFamily="49" charset="-120"/>
              <a:cs typeface="Times New Roman" panose="02020603050405020304" pitchFamily="18" charset="0"/>
            </a:endParaRPr>
          </a:p>
          <a:p>
            <a:r>
              <a:rPr lang="zh-CN" altLang="zh-CN" sz="2400"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萨珊波斯雕塑艺术影响最大的还是有翼兽的石雕艺术。有翼兽的雕刻艺术起源于亚述，经波斯传入中国和北印度。</a:t>
            </a:r>
            <a:endParaRPr lang="en-US" altLang="zh-CN" sz="3200" dirty="0">
              <a:solidFill>
                <a:srgbClr val="EBDECD"/>
              </a:solidFill>
              <a:effectLst>
                <a:outerShdw blurRad="38100" dist="38100" dir="2700000" algn="tl">
                  <a:srgbClr val="000000">
                    <a:alpha val="43137"/>
                  </a:srgbClr>
                </a:outerShdw>
              </a:effectLst>
              <a:ea typeface="QIJIFALLBACK" panose="02000509000000000000" pitchFamily="49" charset="-120"/>
            </a:endParaRPr>
          </a:p>
        </p:txBody>
      </p:sp>
      <p:sp>
        <p:nvSpPr>
          <p:cNvPr id="4" name="文本框 3">
            <a:extLst>
              <a:ext uri="{FF2B5EF4-FFF2-40B4-BE49-F238E27FC236}">
                <a16:creationId xmlns:a16="http://schemas.microsoft.com/office/drawing/2014/main" id="{D3C78E6B-BC3B-4A9B-891D-61A0DDB5D443}"/>
              </a:ext>
            </a:extLst>
          </p:cNvPr>
          <p:cNvSpPr txBox="1"/>
          <p:nvPr/>
        </p:nvSpPr>
        <p:spPr>
          <a:xfrm>
            <a:off x="5501309" y="6074831"/>
            <a:ext cx="5281895" cy="646331"/>
          </a:xfrm>
          <a:prstGeom prst="rect">
            <a:avLst/>
          </a:prstGeom>
          <a:noFill/>
        </p:spPr>
        <p:txBody>
          <a:bodyPr wrap="none" rtlCol="0">
            <a:spAutoFit/>
          </a:bodyPr>
          <a:lstStyle/>
          <a:p>
            <a:r>
              <a:rPr lang="zh-CN" altLang="zh-CN" sz="1800" kern="100" dirty="0">
                <a:solidFill>
                  <a:srgbClr val="EBDECD"/>
                </a:solidFill>
                <a:effectLst>
                  <a:outerShdw blurRad="38100" dist="38100" dir="2700000" algn="tl">
                    <a:srgbClr val="000000">
                      <a:alpha val="43137"/>
                    </a:srgbClr>
                  </a:outerShdw>
                </a:effectLst>
                <a:latin typeface="Helvetica" panose="020B0604020202020204" pitchFamily="34" charset="0"/>
                <a:ea typeface="QIJIFALLBACK" panose="02000509000000000000" pitchFamily="49" charset="-120"/>
                <a:cs typeface="Helvetica" panose="020B0604020202020204" pitchFamily="34" charset="0"/>
              </a:rPr>
              <a:t>《</a:t>
            </a:r>
            <a:r>
              <a:rPr lang="en-US" altLang="zh-CN" sz="1800" u="sng" kern="100" spc="40" dirty="0">
                <a:solidFill>
                  <a:srgbClr val="EBDECD"/>
                </a:solidFill>
                <a:effectLst>
                  <a:outerShdw blurRad="38100" dist="38100" dir="2700000" algn="tl">
                    <a:srgbClr val="000000">
                      <a:alpha val="43137"/>
                    </a:srgbClr>
                  </a:outerShdw>
                </a:effectLst>
                <a:latin typeface="Times New Roman" panose="02020603050405020304" pitchFamily="18" charset="0"/>
                <a:ea typeface="QIJIFALLBACK" panose="02000509000000000000" pitchFamily="49" charset="-120"/>
                <a:cs typeface="Times New Roman" panose="02020603050405020304" pitchFamily="18" charset="0"/>
                <a:hlinkClick r:id="rId4">
                  <a:extLst>
                    <a:ext uri="{A12FA001-AC4F-418D-AE19-62706E023703}">
                      <ahyp:hlinkClr xmlns:ahyp="http://schemas.microsoft.com/office/drawing/2018/hyperlinkcolor" val="tx"/>
                    </a:ext>
                  </a:extLst>
                </a:hlinkClick>
              </a:rPr>
              <a:t>北朝与萨珊王朝的经济文化交流</a:t>
            </a:r>
            <a:r>
              <a:rPr lang="zh-CN" altLang="zh-CN" sz="1800"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a:t>
            </a:r>
            <a:r>
              <a:rPr lang="en-US" altLang="zh-CN" sz="1800" u="sng" kern="100" dirty="0" err="1">
                <a:solidFill>
                  <a:srgbClr val="EBDECD"/>
                </a:solidFill>
                <a:effectLst>
                  <a:outerShdw blurRad="38100" dist="38100" dir="2700000" algn="tl">
                    <a:srgbClr val="000000">
                      <a:alpha val="43137"/>
                    </a:srgbClr>
                  </a:outerShdw>
                </a:effectLst>
                <a:latin typeface="Times New Roman" panose="02020603050405020304" pitchFamily="18" charset="0"/>
                <a:ea typeface="QIJIFALLBACK" panose="02000509000000000000" pitchFamily="49" charset="-120"/>
                <a:cs typeface="Times New Roman" panose="02020603050405020304" pitchFamily="18" charset="0"/>
                <a:hlinkClick r:id="rId5">
                  <a:extLst>
                    <a:ext uri="{A12FA001-AC4F-418D-AE19-62706E023703}">
                      <ahyp:hlinkClr xmlns:ahyp="http://schemas.microsoft.com/office/drawing/2018/hyperlinkcolor" val="tx"/>
                    </a:ext>
                  </a:extLst>
                </a:hlinkClick>
              </a:rPr>
              <a:t>郭丽娜</a:t>
            </a:r>
            <a:r>
              <a:rPr lang="zh-CN" altLang="zh-CN" sz="1800" kern="100" dirty="0">
                <a:solidFill>
                  <a:srgbClr val="EBDECD"/>
                </a:solidFill>
                <a:effectLst>
                  <a:outerShdw blurRad="38100" dist="38100" dir="2700000" algn="tl">
                    <a:srgbClr val="000000">
                      <a:alpha val="43137"/>
                    </a:srgbClr>
                  </a:outerShdw>
                </a:effectLst>
                <a:latin typeface="等线" panose="02010600030101010101" pitchFamily="2" charset="-122"/>
                <a:ea typeface="QIJIFALLBACK" panose="02000509000000000000" pitchFamily="49" charset="-120"/>
                <a:cs typeface="Times New Roman" panose="02020603050405020304" pitchFamily="18" charset="0"/>
              </a:rPr>
              <a:t>，山西大学</a:t>
            </a:r>
          </a:p>
          <a:p>
            <a:endParaRPr lang="zh-CN" altLang="en-US" dirty="0">
              <a:solidFill>
                <a:srgbClr val="EBDECD"/>
              </a:solidFill>
              <a:effectLst>
                <a:outerShdw blurRad="38100" dist="38100" dir="2700000" algn="tl">
                  <a:srgbClr val="000000">
                    <a:alpha val="43137"/>
                  </a:srgbClr>
                </a:outerShdw>
              </a:effectLst>
              <a:ea typeface="QIJIFALLBACK" panose="02000509000000000000" pitchFamily="49" charset="-120"/>
            </a:endParaRPr>
          </a:p>
        </p:txBody>
      </p:sp>
      <p:pic>
        <p:nvPicPr>
          <p:cNvPr id="6" name="图片 5">
            <a:extLst>
              <a:ext uri="{FF2B5EF4-FFF2-40B4-BE49-F238E27FC236}">
                <a16:creationId xmlns:a16="http://schemas.microsoft.com/office/drawing/2014/main" id="{C487F9FD-9AF2-4A58-BDA5-C62103EE68F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18104" y="1027906"/>
            <a:ext cx="7248304" cy="4536634"/>
          </a:xfrm>
          <a:prstGeom prst="rect">
            <a:avLst/>
          </a:prstGeom>
        </p:spPr>
      </p:pic>
    </p:spTree>
    <p:extLst>
      <p:ext uri="{BB962C8B-B14F-4D97-AF65-F5344CB8AC3E}">
        <p14:creationId xmlns:p14="http://schemas.microsoft.com/office/powerpoint/2010/main" val="162874107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57525B11-4DEF-4169-B9F0-40FA2B1EF2E8}"/>
              </a:ext>
            </a:extLst>
          </p:cNvPr>
          <p:cNvPicPr>
            <a:picLocks noChangeAspect="1"/>
          </p:cNvPicPr>
          <p:nvPr/>
        </p:nvPicPr>
        <p:blipFill>
          <a:blip r:embed="rId3"/>
          <a:stretch>
            <a:fillRect/>
          </a:stretch>
        </p:blipFill>
        <p:spPr>
          <a:xfrm>
            <a:off x="0" y="857"/>
            <a:ext cx="12190476" cy="6857143"/>
          </a:xfrm>
          <a:prstGeom prst="rect">
            <a:avLst/>
          </a:prstGeom>
        </p:spPr>
      </p:pic>
      <p:sp>
        <p:nvSpPr>
          <p:cNvPr id="2" name="标题 1">
            <a:extLst>
              <a:ext uri="{FF2B5EF4-FFF2-40B4-BE49-F238E27FC236}">
                <a16:creationId xmlns:a16="http://schemas.microsoft.com/office/drawing/2014/main" id="{5FF156B0-6D93-4C44-8BC2-F6FCF50851D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C9D1F98-5A28-4383-876E-6CF718915DFE}"/>
              </a:ext>
            </a:extLst>
          </p:cNvPr>
          <p:cNvSpPr>
            <a:spLocks noGrp="1"/>
          </p:cNvSpPr>
          <p:nvPr>
            <p:ph idx="1"/>
          </p:nvPr>
        </p:nvSpPr>
        <p:spPr>
          <a:xfrm>
            <a:off x="630100" y="2057572"/>
            <a:ext cx="10515600" cy="4351338"/>
          </a:xfrm>
        </p:spPr>
        <p:txBody>
          <a:bodyPr>
            <a:normAutofit/>
          </a:bodyPr>
          <a:lstStyle/>
          <a:p>
            <a:pPr marL="0" indent="0">
              <a:buNone/>
            </a:pPr>
            <a:r>
              <a:rPr lang="zh-CN" altLang="en-US" sz="8800" spc="-150" dirty="0">
                <a:solidFill>
                  <a:srgbClr val="EBDECD"/>
                </a:solidFill>
                <a:effectLst>
                  <a:outerShdw blurRad="50800" dist="88900" dir="7800000" sx="96000" sy="96000" algn="ctr" rotWithShape="0">
                    <a:srgbClr val="D6BD9C">
                      <a:alpha val="80000"/>
                    </a:srgbClr>
                  </a:outerShdw>
                </a:effectLst>
                <a:latin typeface="Quixley LET" pitchFamily="2" charset="0"/>
                <a:ea typeface="QIJIFALLBACK" panose="02000509000000000000" pitchFamily="49" charset="-120"/>
              </a:rPr>
              <a:t>总结</a:t>
            </a:r>
            <a:endParaRPr lang="en-US" altLang="zh-CN" sz="8800" spc="-150" dirty="0">
              <a:solidFill>
                <a:srgbClr val="EBDECD"/>
              </a:solidFill>
              <a:effectLst>
                <a:outerShdw blurRad="50800" dist="88900" dir="7800000" sx="96000" sy="96000" algn="ctr" rotWithShape="0">
                  <a:srgbClr val="D6BD9C">
                    <a:alpha val="80000"/>
                  </a:srgbClr>
                </a:outerShdw>
              </a:effectLst>
              <a:latin typeface="Quixley LET" pitchFamily="2" charset="0"/>
              <a:ea typeface="QIJIFALLBACK" panose="02000509000000000000" pitchFamily="49" charset="-120"/>
            </a:endParaRPr>
          </a:p>
          <a:p>
            <a:pPr marL="0" indent="0">
              <a:buNone/>
            </a:pPr>
            <a:r>
              <a:rPr lang="zh-CN" altLang="en-US" sz="4800" spc="-150" dirty="0">
                <a:solidFill>
                  <a:srgbClr val="EBDECD"/>
                </a:solidFill>
                <a:effectLst>
                  <a:outerShdw blurRad="50800" dist="88900" dir="7800000" sx="96000" sy="96000" algn="ctr" rotWithShape="0">
                    <a:srgbClr val="D6BD9C">
                      <a:alpha val="80000"/>
                    </a:srgbClr>
                  </a:outerShdw>
                </a:effectLst>
                <a:latin typeface="Quixley LET" pitchFamily="2" charset="0"/>
                <a:ea typeface="QIJIFALLBACK" panose="02000509000000000000" pitchFamily="49" charset="-120"/>
              </a:rPr>
              <a:t>对当时国际格局</a:t>
            </a:r>
            <a:endParaRPr lang="en-US" altLang="zh-CN" sz="4800" spc="-150" dirty="0">
              <a:solidFill>
                <a:srgbClr val="EBDECD"/>
              </a:solidFill>
              <a:effectLst>
                <a:outerShdw blurRad="50800" dist="88900" dir="7800000" sx="96000" sy="96000" algn="ctr" rotWithShape="0">
                  <a:srgbClr val="D6BD9C">
                    <a:alpha val="80000"/>
                  </a:srgbClr>
                </a:outerShdw>
              </a:effectLst>
              <a:latin typeface="Quixley LET" pitchFamily="2" charset="0"/>
              <a:ea typeface="QIJIFALLBACK" panose="02000509000000000000" pitchFamily="49" charset="-120"/>
            </a:endParaRPr>
          </a:p>
          <a:p>
            <a:pPr marL="0" indent="0">
              <a:buNone/>
            </a:pPr>
            <a:r>
              <a:rPr lang="zh-CN" altLang="en-US" sz="4800" spc="-150" dirty="0">
                <a:solidFill>
                  <a:srgbClr val="EBDECD"/>
                </a:solidFill>
                <a:effectLst>
                  <a:outerShdw blurRad="50800" dist="88900" dir="7800000" sx="96000" sy="96000" algn="ctr" rotWithShape="0">
                    <a:srgbClr val="D6BD9C">
                      <a:alpha val="80000"/>
                    </a:srgbClr>
                  </a:outerShdw>
                </a:effectLst>
                <a:latin typeface="Quixley LET" pitchFamily="2" charset="0"/>
                <a:ea typeface="QIJIFALLBACK" panose="02000509000000000000" pitchFamily="49" charset="-120"/>
              </a:rPr>
              <a:t>对历史</a:t>
            </a:r>
            <a:endParaRPr lang="en-US" altLang="zh-CN" sz="4800" spc="-150" dirty="0">
              <a:solidFill>
                <a:srgbClr val="EBDECD"/>
              </a:solidFill>
              <a:effectLst>
                <a:outerShdw blurRad="50800" dist="88900" dir="7800000" sx="96000" sy="96000" algn="ctr" rotWithShape="0">
                  <a:srgbClr val="D6BD9C">
                    <a:alpha val="80000"/>
                  </a:srgbClr>
                </a:outerShdw>
              </a:effectLst>
              <a:latin typeface="Quixley LET" pitchFamily="2" charset="0"/>
              <a:ea typeface="QIJIFALLBACK" panose="02000509000000000000" pitchFamily="49" charset="-120"/>
            </a:endParaRPr>
          </a:p>
        </p:txBody>
      </p:sp>
      <p:pic>
        <p:nvPicPr>
          <p:cNvPr id="13" name="图片 12">
            <a:hlinkClick r:id="rId4" action="ppaction://hlinksldjump"/>
            <a:extLst>
              <a:ext uri="{FF2B5EF4-FFF2-40B4-BE49-F238E27FC236}">
                <a16:creationId xmlns:a16="http://schemas.microsoft.com/office/drawing/2014/main" id="{BB9869FF-9DDF-49C1-9610-FC39B0BB7BE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6793" y="1846704"/>
            <a:ext cx="701537" cy="4396298"/>
          </a:xfrm>
          <a:prstGeom prst="rect">
            <a:avLst/>
          </a:prstGeom>
        </p:spPr>
      </p:pic>
      <p:pic>
        <p:nvPicPr>
          <p:cNvPr id="15" name="图片 14">
            <a:hlinkClick r:id="rId6" action="ppaction://hlinksldjump"/>
            <a:extLst>
              <a:ext uri="{FF2B5EF4-FFF2-40B4-BE49-F238E27FC236}">
                <a16:creationId xmlns:a16="http://schemas.microsoft.com/office/drawing/2014/main" id="{D256C3C4-192E-4B34-900B-2ECA95A29DA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33106" y="1846704"/>
            <a:ext cx="701537" cy="4396299"/>
          </a:xfrm>
          <a:prstGeom prst="rect">
            <a:avLst/>
          </a:prstGeom>
        </p:spPr>
      </p:pic>
    </p:spTree>
    <p:extLst>
      <p:ext uri="{BB962C8B-B14F-4D97-AF65-F5344CB8AC3E}">
        <p14:creationId xmlns:p14="http://schemas.microsoft.com/office/powerpoint/2010/main" val="10403132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524F9473-5618-4919-8EB2-5A54C2CB9B0C}"/>
              </a:ext>
            </a:extLst>
          </p:cNvPr>
          <p:cNvPicPr>
            <a:picLocks noChangeAspect="1"/>
          </p:cNvPicPr>
          <p:nvPr/>
        </p:nvPicPr>
        <p:blipFill>
          <a:blip r:embed="rId3"/>
          <a:stretch>
            <a:fillRect/>
          </a:stretch>
        </p:blipFill>
        <p:spPr>
          <a:xfrm>
            <a:off x="762" y="428"/>
            <a:ext cx="12190476" cy="6857143"/>
          </a:xfrm>
          <a:prstGeom prst="rect">
            <a:avLst/>
          </a:prstGeom>
        </p:spPr>
      </p:pic>
      <p:sp>
        <p:nvSpPr>
          <p:cNvPr id="2" name="标题 1">
            <a:extLst>
              <a:ext uri="{FF2B5EF4-FFF2-40B4-BE49-F238E27FC236}">
                <a16:creationId xmlns:a16="http://schemas.microsoft.com/office/drawing/2014/main" id="{58734BA7-2479-4C20-BFB1-F3C2794FDA65}"/>
              </a:ext>
            </a:extLst>
          </p:cNvPr>
          <p:cNvSpPr>
            <a:spLocks noGrp="1"/>
          </p:cNvSpPr>
          <p:nvPr>
            <p:ph type="title"/>
          </p:nvPr>
        </p:nvSpPr>
        <p:spPr/>
        <p:txBody>
          <a:bodyPr/>
          <a:lstStyle/>
          <a:p>
            <a:r>
              <a:rPr lang="zh-CN" altLang="en-US" spc="-150" dirty="0">
                <a:solidFill>
                  <a:srgbClr val="EBDECD"/>
                </a:solidFill>
                <a:effectLst>
                  <a:outerShdw blurRad="38100" dist="38100" dir="2700000" algn="tl">
                    <a:srgbClr val="000000">
                      <a:alpha val="43137"/>
                    </a:srgbClr>
                  </a:outerShdw>
                </a:effectLst>
                <a:latin typeface="Quixley LET" pitchFamily="2" charset="0"/>
                <a:ea typeface="QIJIFALLBACK" panose="02000509000000000000" pitchFamily="49" charset="-120"/>
              </a:rPr>
              <a:t>波斯帝国的建立</a:t>
            </a:r>
          </a:p>
        </p:txBody>
      </p:sp>
      <p:sp>
        <p:nvSpPr>
          <p:cNvPr id="3" name="内容占位符 2">
            <a:extLst>
              <a:ext uri="{FF2B5EF4-FFF2-40B4-BE49-F238E27FC236}">
                <a16:creationId xmlns:a16="http://schemas.microsoft.com/office/drawing/2014/main" id="{970FB36E-94A8-4916-B5FE-469AE6C774FD}"/>
              </a:ext>
            </a:extLst>
          </p:cNvPr>
          <p:cNvSpPr>
            <a:spLocks noGrp="1"/>
          </p:cNvSpPr>
          <p:nvPr>
            <p:ph idx="1"/>
          </p:nvPr>
        </p:nvSpPr>
        <p:spPr/>
        <p:txBody>
          <a:bodyPr/>
          <a:lstStyle/>
          <a:p>
            <a:pPr marL="0" indent="0">
              <a:buNone/>
            </a:pPr>
            <a:endParaRPr lang="en-US" altLang="zh-CN" dirty="0">
              <a:solidFill>
                <a:srgbClr val="EBDECD"/>
              </a:solidFill>
              <a:ea typeface="QIJIFALLBACK" panose="02000509000000000000" pitchFamily="49" charset="-120"/>
            </a:endParaRPr>
          </a:p>
          <a:p>
            <a:pPr marL="0" indent="0">
              <a:buNone/>
            </a:pPr>
            <a:endParaRPr lang="en-US" altLang="zh-CN" dirty="0">
              <a:solidFill>
                <a:srgbClr val="EBDECD"/>
              </a:solidFill>
              <a:ea typeface="QIJIFALLBACK" panose="02000509000000000000" pitchFamily="49" charset="-120"/>
            </a:endParaRPr>
          </a:p>
          <a:p>
            <a:pPr marL="0" indent="0">
              <a:buNone/>
            </a:pPr>
            <a:r>
              <a:rPr lang="zh-CN" altLang="en-US" dirty="0">
                <a:solidFill>
                  <a:srgbClr val="EBDECD"/>
                </a:solidFill>
                <a:ea typeface="QIJIFALLBACK" panose="02000509000000000000" pitchFamily="49" charset="-120"/>
              </a:rPr>
              <a:t>公元前 </a:t>
            </a:r>
            <a:r>
              <a:rPr lang="en-US" altLang="zh-CN" dirty="0">
                <a:solidFill>
                  <a:srgbClr val="EBDECD"/>
                </a:solidFill>
                <a:ea typeface="QIJIFALLBACK" panose="02000509000000000000" pitchFamily="49" charset="-120"/>
              </a:rPr>
              <a:t>550</a:t>
            </a:r>
            <a:r>
              <a:rPr lang="zh-CN" altLang="en-US" dirty="0">
                <a:solidFill>
                  <a:srgbClr val="EBDECD"/>
                </a:solidFill>
                <a:ea typeface="QIJIFALLBACK" panose="02000509000000000000" pitchFamily="49" charset="-120"/>
              </a:rPr>
              <a:t>年，居鲁士二世带领</a:t>
            </a:r>
            <a:endParaRPr lang="en-US" altLang="zh-CN" dirty="0">
              <a:solidFill>
                <a:srgbClr val="EBDECD"/>
              </a:solidFill>
              <a:ea typeface="QIJIFALLBACK" panose="02000509000000000000" pitchFamily="49" charset="-120"/>
            </a:endParaRPr>
          </a:p>
          <a:p>
            <a:pPr marL="0" indent="0">
              <a:buNone/>
            </a:pPr>
            <a:r>
              <a:rPr lang="zh-CN" altLang="en-US" dirty="0">
                <a:solidFill>
                  <a:srgbClr val="EBDECD"/>
                </a:solidFill>
                <a:ea typeface="QIJIFALLBACK" panose="02000509000000000000" pitchFamily="49" charset="-120"/>
              </a:rPr>
              <a:t>波斯人脱离米底王国控制，形成</a:t>
            </a:r>
            <a:endParaRPr lang="en-US" altLang="zh-CN" dirty="0">
              <a:solidFill>
                <a:srgbClr val="EBDECD"/>
              </a:solidFill>
              <a:ea typeface="QIJIFALLBACK" panose="02000509000000000000" pitchFamily="49" charset="-120"/>
            </a:endParaRPr>
          </a:p>
          <a:p>
            <a:pPr marL="0" indent="0">
              <a:buNone/>
            </a:pPr>
            <a:r>
              <a:rPr lang="zh-CN" altLang="en-US" dirty="0">
                <a:solidFill>
                  <a:srgbClr val="EBDECD"/>
                </a:solidFill>
                <a:ea typeface="QIJIFALLBACK" panose="02000509000000000000" pitchFamily="49" charset="-120"/>
              </a:rPr>
              <a:t>了拥有独立主权的波斯帝国。</a:t>
            </a:r>
            <a:endParaRPr lang="en-US" altLang="zh-CN" dirty="0">
              <a:solidFill>
                <a:srgbClr val="EBDECD"/>
              </a:solidFill>
              <a:ea typeface="QIJIFALLBACK" panose="02000509000000000000" pitchFamily="49" charset="-120"/>
            </a:endParaRPr>
          </a:p>
        </p:txBody>
      </p:sp>
      <p:pic>
        <p:nvPicPr>
          <p:cNvPr id="5" name="图片 4">
            <a:extLst>
              <a:ext uri="{FF2B5EF4-FFF2-40B4-BE49-F238E27FC236}">
                <a16:creationId xmlns:a16="http://schemas.microsoft.com/office/drawing/2014/main" id="{96ABA3EE-122B-4D38-B7BA-AEC44E9232C0}"/>
              </a:ext>
            </a:extLst>
          </p:cNvPr>
          <p:cNvPicPr>
            <a:picLocks noChangeAspect="1"/>
          </p:cNvPicPr>
          <p:nvPr/>
        </p:nvPicPr>
        <p:blipFill rotWithShape="1">
          <a:blip r:embed="rId4">
            <a:extLst>
              <a:ext uri="{28A0092B-C50C-407E-A947-70E740481C1C}">
                <a14:useLocalDpi xmlns:a14="http://schemas.microsoft.com/office/drawing/2010/main" val="0"/>
              </a:ext>
            </a:extLst>
          </a:blip>
          <a:srcRect l="16953" t="24868" r="13084" b="26573"/>
          <a:stretch/>
        </p:blipFill>
        <p:spPr>
          <a:xfrm>
            <a:off x="6990522" y="2258350"/>
            <a:ext cx="2551043" cy="3051313"/>
          </a:xfrm>
          <a:prstGeom prst="rect">
            <a:avLst/>
          </a:prstGeom>
        </p:spPr>
      </p:pic>
    </p:spTree>
    <p:extLst>
      <p:ext uri="{BB962C8B-B14F-4D97-AF65-F5344CB8AC3E}">
        <p14:creationId xmlns:p14="http://schemas.microsoft.com/office/powerpoint/2010/main" val="320395110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3B9B8515-B7BC-4E5F-BD76-C51ACA4112E8}"/>
              </a:ext>
            </a:extLst>
          </p:cNvPr>
          <p:cNvPicPr>
            <a:picLocks noChangeAspect="1"/>
          </p:cNvPicPr>
          <p:nvPr/>
        </p:nvPicPr>
        <p:blipFill>
          <a:blip r:embed="rId3"/>
          <a:stretch>
            <a:fillRect/>
          </a:stretch>
        </p:blipFill>
        <p:spPr>
          <a:xfrm>
            <a:off x="-2055814" y="0"/>
            <a:ext cx="15144037" cy="6832600"/>
          </a:xfrm>
          <a:prstGeom prst="rect">
            <a:avLst/>
          </a:prstGeom>
        </p:spPr>
      </p:pic>
      <p:sp>
        <p:nvSpPr>
          <p:cNvPr id="5" name="标题 4">
            <a:extLst>
              <a:ext uri="{FF2B5EF4-FFF2-40B4-BE49-F238E27FC236}">
                <a16:creationId xmlns:a16="http://schemas.microsoft.com/office/drawing/2014/main" id="{5CBB3CE0-0605-4601-A0ED-AAFCC62FBFE1}"/>
              </a:ext>
            </a:extLst>
          </p:cNvPr>
          <p:cNvSpPr>
            <a:spLocks noGrp="1"/>
          </p:cNvSpPr>
          <p:nvPr>
            <p:ph type="ctrTitle"/>
          </p:nvPr>
        </p:nvSpPr>
        <p:spPr>
          <a:xfrm>
            <a:off x="-285750" y="138896"/>
            <a:ext cx="10668000" cy="5972537"/>
          </a:xfrm>
        </p:spPr>
        <p:txBody>
          <a:bodyPr>
            <a:noAutofit/>
          </a:bodyPr>
          <a:lstStyle/>
          <a:p>
            <a:pPr algn="just" latinLnBrk="1">
              <a:lnSpc>
                <a:spcPts val="1500"/>
              </a:lnSpc>
            </a:pPr>
            <a:endParaRPr lang="zh-CN" altLang="en-US" sz="8000" b="1" dirty="0"/>
          </a:p>
        </p:txBody>
      </p:sp>
      <p:sp>
        <p:nvSpPr>
          <p:cNvPr id="7" name="副标题 6">
            <a:extLst>
              <a:ext uri="{FF2B5EF4-FFF2-40B4-BE49-F238E27FC236}">
                <a16:creationId xmlns:a16="http://schemas.microsoft.com/office/drawing/2014/main" id="{2943480D-D367-4321-8A72-1256030189E3}"/>
              </a:ext>
            </a:extLst>
          </p:cNvPr>
          <p:cNvSpPr>
            <a:spLocks noGrp="1"/>
          </p:cNvSpPr>
          <p:nvPr>
            <p:ph type="subTitle" idx="1"/>
          </p:nvPr>
        </p:nvSpPr>
        <p:spPr/>
        <p:txBody>
          <a:bodyPr/>
          <a:lstStyle/>
          <a:p>
            <a:endParaRPr lang="zh-CN" altLang="en-US" dirty="0"/>
          </a:p>
        </p:txBody>
      </p:sp>
      <p:sp>
        <p:nvSpPr>
          <p:cNvPr id="8" name="文本框 7">
            <a:extLst>
              <a:ext uri="{FF2B5EF4-FFF2-40B4-BE49-F238E27FC236}">
                <a16:creationId xmlns:a16="http://schemas.microsoft.com/office/drawing/2014/main" id="{64CF0F9A-AC5B-492E-B5F8-95A9A2234F8A}"/>
              </a:ext>
            </a:extLst>
          </p:cNvPr>
          <p:cNvSpPr txBox="1"/>
          <p:nvPr/>
        </p:nvSpPr>
        <p:spPr>
          <a:xfrm>
            <a:off x="-1238491" y="752354"/>
            <a:ext cx="11736729" cy="4801314"/>
          </a:xfrm>
          <a:prstGeom prst="rect">
            <a:avLst/>
          </a:prstGeom>
          <a:noFill/>
        </p:spPr>
        <p:txBody>
          <a:bodyPr wrap="square" rtlCol="0">
            <a:spAutoFit/>
          </a:bodyPr>
          <a:lstStyle/>
          <a:p>
            <a:r>
              <a:rPr lang="en-US" altLang="zh-CN" sz="2800" b="1">
                <a:latin typeface="Arial" panose="020B0604020202020204" pitchFamily="34" charset="0"/>
                <a:ea typeface="宋体" panose="02010600030101010101" pitchFamily="2" charset="-122"/>
                <a:cs typeface="Arial" panose="020B0604020202020204" pitchFamily="34" charset="0"/>
              </a:rPr>
              <a:t>《</a:t>
            </a:r>
            <a:r>
              <a:rPr lang="zh-CN" altLang="zh-CN" sz="2800" b="1">
                <a:effectLst/>
                <a:latin typeface="Arial" panose="020B0604020202020204" pitchFamily="34" charset="0"/>
                <a:ea typeface="宋体" panose="02010600030101010101" pitchFamily="2" charset="-122"/>
                <a:cs typeface="Arial" panose="020B0604020202020204" pitchFamily="34" charset="0"/>
              </a:rPr>
              <a:t>波斯帝国与丝绸之路西段的形成》</a:t>
            </a:r>
            <a:r>
              <a:rPr lang="zh-CN" altLang="zh-CN" sz="2800" b="1" dirty="0">
                <a:effectLst/>
                <a:latin typeface="Arial" panose="020B0604020202020204" pitchFamily="34" charset="0"/>
                <a:ea typeface="宋体" panose="02010600030101010101" pitchFamily="2" charset="-122"/>
                <a:cs typeface="Arial" panose="020B0604020202020204" pitchFamily="34" charset="0"/>
              </a:rPr>
              <a:t>，苏聪著</a:t>
            </a:r>
            <a:br>
              <a:rPr lang="zh-CN" altLang="zh-CN" sz="2800" b="1">
                <a:effectLst/>
                <a:latin typeface="Calibri" panose="020F0502020204030204" pitchFamily="34" charset="0"/>
                <a:ea typeface="宋体" panose="02010600030101010101" pitchFamily="2" charset="-122"/>
                <a:cs typeface="Times New Roman" panose="02020603050405020304" pitchFamily="18" charset="0"/>
              </a:rPr>
            </a:br>
            <a:r>
              <a:rPr lang="zh-CN" altLang="zh-CN" sz="2800" b="1">
                <a:effectLst/>
                <a:latin typeface="Arial" panose="020B0604020202020204" pitchFamily="34" charset="0"/>
                <a:ea typeface="宋体" panose="02010600030101010101" pitchFamily="2" charset="-122"/>
                <a:cs typeface="Arial" panose="020B0604020202020204" pitchFamily="34" charset="0"/>
              </a:rPr>
              <a:t>《波斯帝国政治中的希腊流亡者探析》</a:t>
            </a:r>
            <a:r>
              <a:rPr lang="zh-CN" altLang="zh-CN" sz="2800" b="1" dirty="0">
                <a:effectLst/>
                <a:latin typeface="Arial" panose="020B0604020202020204" pitchFamily="34" charset="0"/>
                <a:ea typeface="宋体" panose="02010600030101010101" pitchFamily="2" charset="-122"/>
                <a:cs typeface="Arial" panose="020B0604020202020204" pitchFamily="34" charset="0"/>
              </a:rPr>
              <a:t>，李立华</a:t>
            </a:r>
            <a:br>
              <a:rPr lang="en-US" altLang="zh-CN" sz="2800" b="1" dirty="0">
                <a:effectLst/>
                <a:latin typeface="Arial" panose="020B0604020202020204" pitchFamily="34" charset="0"/>
                <a:ea typeface="宋体" panose="02010600030101010101" pitchFamily="2" charset="-122"/>
                <a:cs typeface="Arial" panose="020B0604020202020204" pitchFamily="34" charset="0"/>
              </a:rPr>
            </a:br>
            <a:r>
              <a:rPr lang="zh-CN" altLang="zh-CN" sz="2800" b="1" dirty="0">
                <a:effectLst/>
                <a:latin typeface="Arial" panose="020B0604020202020204" pitchFamily="34" charset="0"/>
                <a:ea typeface="宋体" panose="02010600030101010101" pitchFamily="2" charset="-122"/>
                <a:cs typeface="Arial" panose="020B0604020202020204" pitchFamily="34" charset="0"/>
              </a:rPr>
              <a:t>朱七七</a:t>
            </a:r>
            <a:r>
              <a:rPr lang="en-US" altLang="zh-CN" sz="2800" b="1" dirty="0">
                <a:effectLst/>
                <a:latin typeface="Arial" panose="020B0604020202020204" pitchFamily="34" charset="0"/>
                <a:ea typeface="宋体" panose="02010600030101010101" pitchFamily="2" charset="-122"/>
                <a:cs typeface="Times New Roman" panose="02020603050405020304" pitchFamily="18" charset="0"/>
              </a:rPr>
              <a:t>.</a:t>
            </a:r>
            <a:r>
              <a:rPr lang="zh-CN" altLang="zh-CN" sz="2800" b="1" dirty="0">
                <a:effectLst/>
                <a:latin typeface="Arial" panose="020B0604020202020204" pitchFamily="34" charset="0"/>
                <a:ea typeface="宋体" panose="02010600030101010101" pitchFamily="2" charset="-122"/>
                <a:cs typeface="Arial" panose="020B0604020202020204" pitchFamily="34" charset="0"/>
              </a:rPr>
              <a:t>中国和古波斯帝国的</a:t>
            </a:r>
            <a:r>
              <a:rPr lang="en-US" altLang="zh-CN" sz="2800" b="1" dirty="0">
                <a:effectLst/>
                <a:latin typeface="Arial" panose="020B0604020202020204" pitchFamily="34" charset="0"/>
                <a:ea typeface="宋体" panose="02010600030101010101" pitchFamily="2" charset="-122"/>
                <a:cs typeface="Times New Roman" panose="02020603050405020304" pitchFamily="18" charset="0"/>
              </a:rPr>
              <a:t>“</a:t>
            </a:r>
            <a:r>
              <a:rPr lang="zh-CN" altLang="zh-CN" sz="2800" b="1" dirty="0">
                <a:effectLst/>
                <a:latin typeface="Arial" panose="020B0604020202020204" pitchFamily="34" charset="0"/>
                <a:ea typeface="宋体" panose="02010600030101010101" pitchFamily="2" charset="-122"/>
                <a:cs typeface="Arial" panose="020B0604020202020204" pitchFamily="34" charset="0"/>
              </a:rPr>
              <a:t>丝路缘分</a:t>
            </a:r>
            <a:r>
              <a:rPr lang="en-US" altLang="zh-CN" sz="2800" b="1" dirty="0">
                <a:effectLst/>
                <a:latin typeface="Arial" panose="020B0604020202020204" pitchFamily="34" charset="0"/>
                <a:ea typeface="宋体" panose="02010600030101010101" pitchFamily="2" charset="-122"/>
                <a:cs typeface="Times New Roman" panose="02020603050405020304" pitchFamily="18" charset="0"/>
              </a:rPr>
              <a:t>”</a:t>
            </a:r>
            <a:br>
              <a:rPr lang="en-US" altLang="zh-CN" sz="2800" b="1" dirty="0">
                <a:effectLst/>
                <a:latin typeface="Arial" panose="020B0604020202020204" pitchFamily="34" charset="0"/>
                <a:ea typeface="宋体" panose="02010600030101010101" pitchFamily="2" charset="-122"/>
                <a:cs typeface="Times New Roman" panose="02020603050405020304" pitchFamily="18" charset="0"/>
              </a:rPr>
            </a:br>
            <a:r>
              <a:rPr lang="zh-CN" altLang="zh-CN" sz="2800" kern="100" dirty="0">
                <a:effectLst/>
                <a:latin typeface="Helvetica" panose="020B0604020202020204" pitchFamily="34" charset="0"/>
                <a:ea typeface="等线" panose="02010600030101010101" pitchFamily="2" charset="-122"/>
                <a:cs typeface="Helvetica" panose="020B0604020202020204" pitchFamily="34" charset="0"/>
              </a:rPr>
              <a:t>《</a:t>
            </a:r>
            <a:r>
              <a:rPr lang="en-US" altLang="zh-CN" sz="2800" u="sng" kern="100" spc="40" dirty="0">
                <a:effectLst/>
                <a:latin typeface="Times New Roman" panose="02020603050405020304" pitchFamily="18" charset="0"/>
                <a:ea typeface="等线" panose="02010600030101010101" pitchFamily="2" charset="-122"/>
                <a:cs typeface="Times New Roman" panose="02020603050405020304" pitchFamily="18" charset="0"/>
              </a:rPr>
              <a:t>北朝与萨珊王朝的经济文化交流</a:t>
            </a:r>
            <a:r>
              <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2800" u="sng" kern="100" dirty="0" err="1">
                <a:effectLst/>
                <a:latin typeface="Times New Roman" panose="02020603050405020304" pitchFamily="18" charset="0"/>
                <a:ea typeface="等线" panose="02010600030101010101" pitchFamily="2" charset="-122"/>
                <a:cs typeface="Times New Roman" panose="02020603050405020304" pitchFamily="18" charset="0"/>
                <a:hlinkClick r:id="rId4">
                  <a:extLst>
                    <a:ext uri="{A12FA001-AC4F-418D-AE19-62706E023703}">
                      <ahyp:hlinkClr xmlns:ahyp="http://schemas.microsoft.com/office/drawing/2018/hyperlinkcolor" val="tx"/>
                    </a:ext>
                  </a:extLst>
                </a:hlinkClick>
              </a:rPr>
              <a:t>郭丽娜</a:t>
            </a:r>
            <a:r>
              <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rPr>
              <a:t>，山西大学</a:t>
            </a:r>
            <a:br>
              <a:rPr lang="en-US" altLang="zh-CN" sz="2800" kern="100" dirty="0">
                <a:effectLst/>
                <a:latin typeface="等线" panose="02010600030101010101" pitchFamily="2" charset="-122"/>
                <a:ea typeface="等线" panose="02010600030101010101" pitchFamily="2" charset="-122"/>
                <a:cs typeface="Times New Roman" panose="02020603050405020304" pitchFamily="18" charset="0"/>
              </a:rPr>
            </a:br>
            <a:r>
              <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2800" u="sng" kern="100" spc="40" dirty="0">
                <a:effectLst/>
                <a:latin typeface="Times New Roman" panose="02020603050405020304" pitchFamily="18" charset="0"/>
                <a:ea typeface="等线" panose="02010600030101010101" pitchFamily="2" charset="-122"/>
                <a:cs typeface="Times New Roman" panose="02020603050405020304" pitchFamily="18" charset="0"/>
              </a:rPr>
              <a:t>萨珊王朝波斯乐器和它的东渐</a:t>
            </a:r>
            <a:r>
              <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2800" kern="100" dirty="0">
                <a:effectLst/>
                <a:latin typeface="Times New Roman" panose="02020603050405020304" pitchFamily="18" charset="0"/>
                <a:ea typeface="等线" panose="02010600030101010101" pitchFamily="2" charset="-122"/>
                <a:cs typeface="Times New Roman" panose="02020603050405020304" pitchFamily="18" charset="0"/>
              </a:rPr>
              <a:t>柘植元一</a:t>
            </a:r>
            <a:r>
              <a:rPr lang="en-US" altLang="zh-CN" sz="2800"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zh-CN" altLang="zh-CN" sz="2800" kern="100" dirty="0">
                <a:effectLst/>
                <a:latin typeface="Times New Roman" panose="02020603050405020304" pitchFamily="18" charset="0"/>
                <a:ea typeface="等线" panose="02010600030101010101" pitchFamily="2" charset="-122"/>
                <a:cs typeface="Times New Roman" panose="02020603050405020304" pitchFamily="18" charset="0"/>
              </a:rPr>
              <a:t>阿不都赛米</a:t>
            </a:r>
            <a:r>
              <a:rPr lang="en-US" altLang="zh-CN" sz="2800" kern="100" dirty="0">
                <a:effectLst/>
                <a:latin typeface="Times New Roman" panose="02020603050405020304" pitchFamily="18" charset="0"/>
                <a:ea typeface="等线" panose="02010600030101010101" pitchFamily="2" charset="-122"/>
                <a:cs typeface="Times New Roman" panose="02020603050405020304" pitchFamily="18" charset="0"/>
              </a:rPr>
              <a:t>·</a:t>
            </a:r>
            <a:r>
              <a:rPr lang="zh-CN" altLang="zh-CN" sz="2800" kern="100" dirty="0">
                <a:effectLst/>
                <a:latin typeface="Times New Roman" panose="02020603050405020304" pitchFamily="18" charset="0"/>
                <a:ea typeface="等线" panose="02010600030101010101" pitchFamily="2" charset="-122"/>
                <a:cs typeface="Times New Roman" panose="02020603050405020304" pitchFamily="18" charset="0"/>
              </a:rPr>
              <a:t>阿不都热合曼，</a:t>
            </a:r>
            <a:r>
              <a:rPr lang="en-US" altLang="zh-CN" sz="2800" u="sng" kern="100" dirty="0">
                <a:effectLst/>
                <a:latin typeface="Times New Roman" panose="02020603050405020304" pitchFamily="18" charset="0"/>
                <a:ea typeface="等线" panose="02010600030101010101" pitchFamily="2" charset="-122"/>
                <a:cs typeface="Times New Roman" panose="02020603050405020304" pitchFamily="18" charset="0"/>
                <a:hlinkClick r:id="rId5">
                  <a:extLst>
                    <a:ext uri="{A12FA001-AC4F-418D-AE19-62706E023703}">
                      <ahyp:hlinkClr xmlns:ahyp="http://schemas.microsoft.com/office/drawing/2018/hyperlinkcolor" val="tx"/>
                    </a:ext>
                  </a:extLst>
                </a:hlinkClick>
              </a:rPr>
              <a:t>新疆艺术学院学报</a:t>
            </a:r>
            <a:br>
              <a:rPr lang="en-US" altLang="zh-CN" sz="2800" kern="100" dirty="0">
                <a:effectLst/>
                <a:latin typeface="等线" panose="02010600030101010101" pitchFamily="2" charset="-122"/>
                <a:ea typeface="等线" panose="02010600030101010101" pitchFamily="2" charset="-122"/>
                <a:cs typeface="Times New Roman" panose="02020603050405020304" pitchFamily="18" charset="0"/>
              </a:rPr>
            </a:br>
            <a:r>
              <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rPr>
              <a:t>《</a:t>
            </a:r>
            <a:r>
              <a:rPr lang="en-US" altLang="zh-CN" sz="2800" u="sng" kern="100" spc="40" dirty="0">
                <a:effectLst/>
                <a:latin typeface="Times New Roman" panose="02020603050405020304" pitchFamily="18" charset="0"/>
                <a:ea typeface="等线" panose="02010600030101010101" pitchFamily="2" charset="-122"/>
                <a:cs typeface="Times New Roman" panose="02020603050405020304" pitchFamily="18" charset="0"/>
              </a:rPr>
              <a:t>河西走廊发现的波斯萨珊王朝银币</a:t>
            </a:r>
            <a:r>
              <a:rPr lang="zh-CN" altLang="zh-CN" sz="2800" kern="100" spc="40" dirty="0">
                <a:effectLst/>
                <a:latin typeface="Times New Roman" panose="02020603050405020304" pitchFamily="18" charset="0"/>
                <a:ea typeface="等线" panose="02010600030101010101" pitchFamily="2" charset="-122"/>
                <a:cs typeface="Times New Roman" panose="02020603050405020304" pitchFamily="18" charset="0"/>
              </a:rPr>
              <a:t>》——</a:t>
            </a:r>
            <a:r>
              <a:rPr lang="en-US" altLang="zh-CN" sz="2800" u="sng" kern="100" dirty="0" err="1">
                <a:effectLst/>
                <a:latin typeface="Times New Roman" panose="02020603050405020304" pitchFamily="18" charset="0"/>
                <a:ea typeface="等线" panose="02010600030101010101" pitchFamily="2" charset="-122"/>
                <a:cs typeface="Times New Roman" panose="02020603050405020304" pitchFamily="18" charset="0"/>
                <a:hlinkClick r:id="rId6">
                  <a:extLst>
                    <a:ext uri="{A12FA001-AC4F-418D-AE19-62706E023703}">
                      <ahyp:hlinkClr xmlns:ahyp="http://schemas.microsoft.com/office/drawing/2018/hyperlinkcolor" val="tx"/>
                    </a:ext>
                  </a:extLst>
                </a:hlinkClick>
              </a:rPr>
              <a:t>杜学书</a:t>
            </a:r>
            <a:r>
              <a:rPr lang="en-US" altLang="zh-CN" sz="2800" kern="100" dirty="0">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2800" u="sng" kern="100" dirty="0" err="1">
                <a:effectLst/>
                <a:latin typeface="Times New Roman" panose="02020603050405020304" pitchFamily="18" charset="0"/>
                <a:ea typeface="等线" panose="02010600030101010101" pitchFamily="2" charset="-122"/>
                <a:cs typeface="Times New Roman" panose="02020603050405020304" pitchFamily="18" charset="0"/>
                <a:hlinkClick r:id="rId7">
                  <a:extLst>
                    <a:ext uri="{A12FA001-AC4F-418D-AE19-62706E023703}">
                      <ahyp:hlinkClr xmlns:ahyp="http://schemas.microsoft.com/office/drawing/2018/hyperlinkcolor" val="tx"/>
                    </a:ext>
                  </a:extLst>
                </a:hlinkClick>
              </a:rPr>
              <a:t>周效荣</a:t>
            </a:r>
            <a:r>
              <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rPr>
              <a:t>，</a:t>
            </a:r>
            <a:br>
              <a:rPr lang="en-US" altLang="zh-CN" sz="2800" u="none" strike="noStrike" kern="100" dirty="0">
                <a:effectLst/>
                <a:latin typeface="Times New Roman" panose="02020603050405020304" pitchFamily="18" charset="0"/>
                <a:ea typeface="等线" panose="02010600030101010101" pitchFamily="2" charset="-122"/>
                <a:cs typeface="Times New Roman" panose="02020603050405020304" pitchFamily="18" charset="0"/>
                <a:hlinkClick r:id="rId8">
                  <a:extLst>
                    <a:ext uri="{A12FA001-AC4F-418D-AE19-62706E023703}">
                      <ahyp:hlinkClr xmlns:ahyp="http://schemas.microsoft.com/office/drawing/2018/hyperlinkcolor" val="tx"/>
                    </a:ext>
                  </a:extLst>
                </a:hlinkClick>
              </a:rPr>
            </a:br>
            <a:r>
              <a:rPr lang="en-US" altLang="zh-CN" sz="2800" u="sng" kern="100" dirty="0" err="1">
                <a:effectLst/>
                <a:latin typeface="Times New Roman" panose="02020603050405020304" pitchFamily="18" charset="0"/>
                <a:ea typeface="等线" panose="02010600030101010101" pitchFamily="2" charset="-122"/>
                <a:cs typeface="Times New Roman" panose="02020603050405020304" pitchFamily="18" charset="0"/>
                <a:hlinkClick r:id="rId8">
                  <a:extLst>
                    <a:ext uri="{A12FA001-AC4F-418D-AE19-62706E023703}">
                      <ahyp:hlinkClr xmlns:ahyp="http://schemas.microsoft.com/office/drawing/2018/hyperlinkcolor" val="tx"/>
                    </a:ext>
                  </a:extLst>
                </a:hlinkClick>
              </a:rPr>
              <a:t>甘肃省钱币博物馆开馆暨钱币学术研讨会专辑</a:t>
            </a:r>
            <a:br>
              <a:rPr lang="zh-CN" altLang="zh-CN" sz="2800" kern="100" dirty="0">
                <a:effectLst/>
                <a:latin typeface="等线" panose="02010600030101010101" pitchFamily="2" charset="-122"/>
                <a:ea typeface="等线" panose="02010600030101010101" pitchFamily="2" charset="-122"/>
                <a:cs typeface="Times New Roman" panose="02020603050405020304" pitchFamily="18" charset="0"/>
              </a:rPr>
            </a:br>
            <a:r>
              <a:rPr lang="en-US" altLang="zh-CN" sz="2800" kern="100" spc="40" dirty="0">
                <a:effectLst/>
                <a:latin typeface="Times New Roman" panose="02020603050405020304" pitchFamily="18" charset="0"/>
                <a:ea typeface="等线" panose="02010600030101010101" pitchFamily="2" charset="-122"/>
                <a:cs typeface="Times New Roman" panose="02020603050405020304" pitchFamily="18" charset="0"/>
              </a:rPr>
              <a:t> </a:t>
            </a:r>
            <a:br>
              <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rPr>
            </a:br>
            <a:br>
              <a:rPr lang="en-US" altLang="zh-CN" sz="1800" b="1" dirty="0">
                <a:solidFill>
                  <a:srgbClr val="333333"/>
                </a:solidFill>
                <a:effectLst/>
                <a:latin typeface="Arial" panose="020B0604020202020204" pitchFamily="34" charset="0"/>
                <a:ea typeface="宋体" panose="02010600030101010101" pitchFamily="2" charset="-122"/>
                <a:cs typeface="Times New Roman" panose="02020603050405020304" pitchFamily="18" charset="0"/>
              </a:rPr>
            </a:br>
            <a:br>
              <a:rPr lang="zh-CN" altLang="zh-CN" sz="1800" b="1" dirty="0">
                <a:effectLst/>
                <a:latin typeface="Calibri" panose="020F0502020204030204" pitchFamily="34" charset="0"/>
                <a:ea typeface="宋体" panose="02010600030101010101" pitchFamily="2" charset="-122"/>
                <a:cs typeface="Times New Roman" panose="02020603050405020304" pitchFamily="18" charset="0"/>
              </a:rPr>
            </a:br>
            <a:endParaRPr lang="zh-CN" altLang="en-US" dirty="0"/>
          </a:p>
        </p:txBody>
      </p:sp>
    </p:spTree>
    <p:extLst>
      <p:ext uri="{BB962C8B-B14F-4D97-AF65-F5344CB8AC3E}">
        <p14:creationId xmlns:p14="http://schemas.microsoft.com/office/powerpoint/2010/main" val="2578329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524F9473-5618-4919-8EB2-5A54C2CB9B0C}"/>
              </a:ext>
            </a:extLst>
          </p:cNvPr>
          <p:cNvPicPr>
            <a:picLocks noChangeAspect="1"/>
          </p:cNvPicPr>
          <p:nvPr/>
        </p:nvPicPr>
        <p:blipFill>
          <a:blip r:embed="rId3"/>
          <a:stretch>
            <a:fillRect/>
          </a:stretch>
        </p:blipFill>
        <p:spPr>
          <a:xfrm>
            <a:off x="762" y="428"/>
            <a:ext cx="12190476" cy="6857143"/>
          </a:xfrm>
          <a:prstGeom prst="rect">
            <a:avLst/>
          </a:prstGeom>
        </p:spPr>
      </p:pic>
      <p:sp>
        <p:nvSpPr>
          <p:cNvPr id="2" name="标题 1">
            <a:extLst>
              <a:ext uri="{FF2B5EF4-FFF2-40B4-BE49-F238E27FC236}">
                <a16:creationId xmlns:a16="http://schemas.microsoft.com/office/drawing/2014/main" id="{58734BA7-2479-4C20-BFB1-F3C2794FDA65}"/>
              </a:ext>
            </a:extLst>
          </p:cNvPr>
          <p:cNvSpPr>
            <a:spLocks noGrp="1"/>
          </p:cNvSpPr>
          <p:nvPr>
            <p:ph type="title"/>
          </p:nvPr>
        </p:nvSpPr>
        <p:spPr/>
        <p:txBody>
          <a:bodyPr/>
          <a:lstStyle/>
          <a:p>
            <a:endParaRPr lang="zh-CN" altLang="en-US" spc="-150" dirty="0">
              <a:solidFill>
                <a:srgbClr val="EBDECD"/>
              </a:solidFill>
              <a:effectLst>
                <a:outerShdw blurRad="38100" dist="38100" dir="2700000" algn="tl">
                  <a:srgbClr val="000000">
                    <a:alpha val="43137"/>
                  </a:srgbClr>
                </a:outerShdw>
              </a:effectLst>
              <a:latin typeface="Quixley LET" pitchFamily="2" charset="0"/>
              <a:ea typeface="QIJIFALLBACK" panose="02000509000000000000" pitchFamily="49" charset="-120"/>
            </a:endParaRPr>
          </a:p>
        </p:txBody>
      </p:sp>
      <p:pic>
        <p:nvPicPr>
          <p:cNvPr id="5" name="内容占位符 4">
            <a:extLst>
              <a:ext uri="{FF2B5EF4-FFF2-40B4-BE49-F238E27FC236}">
                <a16:creationId xmlns:a16="http://schemas.microsoft.com/office/drawing/2014/main" id="{1FB71F73-044C-40CD-9F0C-2860DE1B25EF}"/>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123123" y="-1"/>
            <a:ext cx="10016522" cy="6899575"/>
          </a:xfrm>
        </p:spPr>
      </p:pic>
      <p:sp>
        <p:nvSpPr>
          <p:cNvPr id="3" name="椭圆 2">
            <a:extLst>
              <a:ext uri="{FF2B5EF4-FFF2-40B4-BE49-F238E27FC236}">
                <a16:creationId xmlns:a16="http://schemas.microsoft.com/office/drawing/2014/main" id="{E279B82A-B4FA-41BF-B77E-B0153429E323}"/>
              </a:ext>
            </a:extLst>
          </p:cNvPr>
          <p:cNvSpPr/>
          <p:nvPr/>
        </p:nvSpPr>
        <p:spPr>
          <a:xfrm>
            <a:off x="7358063" y="4143375"/>
            <a:ext cx="1414462" cy="1085850"/>
          </a:xfrm>
          <a:prstGeom prst="ellipse">
            <a:avLst/>
          </a:prstGeom>
          <a:noFill/>
          <a:ln w="5715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558419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524F9473-5618-4919-8EB2-5A54C2CB9B0C}"/>
              </a:ext>
            </a:extLst>
          </p:cNvPr>
          <p:cNvPicPr>
            <a:picLocks noChangeAspect="1"/>
          </p:cNvPicPr>
          <p:nvPr/>
        </p:nvPicPr>
        <p:blipFill>
          <a:blip r:embed="rId2"/>
          <a:stretch>
            <a:fillRect/>
          </a:stretch>
        </p:blipFill>
        <p:spPr>
          <a:xfrm>
            <a:off x="762" y="428"/>
            <a:ext cx="12190476" cy="6857143"/>
          </a:xfrm>
          <a:prstGeom prst="rect">
            <a:avLst/>
          </a:prstGeom>
        </p:spPr>
      </p:pic>
      <p:sp>
        <p:nvSpPr>
          <p:cNvPr id="2" name="标题 1">
            <a:extLst>
              <a:ext uri="{FF2B5EF4-FFF2-40B4-BE49-F238E27FC236}">
                <a16:creationId xmlns:a16="http://schemas.microsoft.com/office/drawing/2014/main" id="{58734BA7-2479-4C20-BFB1-F3C2794FDA65}"/>
              </a:ext>
            </a:extLst>
          </p:cNvPr>
          <p:cNvSpPr>
            <a:spLocks noGrp="1"/>
          </p:cNvSpPr>
          <p:nvPr>
            <p:ph type="title"/>
          </p:nvPr>
        </p:nvSpPr>
        <p:spPr/>
        <p:txBody>
          <a:bodyPr/>
          <a:lstStyle/>
          <a:p>
            <a:endParaRPr lang="zh-CN" altLang="en-US" spc="-150" dirty="0">
              <a:solidFill>
                <a:srgbClr val="EBDECD"/>
              </a:solidFill>
              <a:effectLst>
                <a:outerShdw blurRad="38100" dist="38100" dir="2700000" algn="tl">
                  <a:srgbClr val="000000">
                    <a:alpha val="43137"/>
                  </a:srgbClr>
                </a:outerShdw>
              </a:effectLst>
              <a:latin typeface="Quixley LET" pitchFamily="2" charset="0"/>
              <a:ea typeface="QIJIFALLBACK" panose="02000509000000000000" pitchFamily="49" charset="-120"/>
            </a:endParaRPr>
          </a:p>
        </p:txBody>
      </p:sp>
      <p:pic>
        <p:nvPicPr>
          <p:cNvPr id="5" name="内容占位符 4">
            <a:extLst>
              <a:ext uri="{FF2B5EF4-FFF2-40B4-BE49-F238E27FC236}">
                <a16:creationId xmlns:a16="http://schemas.microsoft.com/office/drawing/2014/main" id="{4146EB32-3DA2-4F51-81F3-D1D621D0A6F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58567" y="0"/>
            <a:ext cx="9620880" cy="6858000"/>
          </a:xfrm>
        </p:spPr>
      </p:pic>
    </p:spTree>
    <p:extLst>
      <p:ext uri="{BB962C8B-B14F-4D97-AF65-F5344CB8AC3E}">
        <p14:creationId xmlns:p14="http://schemas.microsoft.com/office/powerpoint/2010/main" val="19720572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524F9473-5618-4919-8EB2-5A54C2CB9B0C}"/>
              </a:ext>
            </a:extLst>
          </p:cNvPr>
          <p:cNvPicPr>
            <a:picLocks noChangeAspect="1"/>
          </p:cNvPicPr>
          <p:nvPr/>
        </p:nvPicPr>
        <p:blipFill>
          <a:blip r:embed="rId2"/>
          <a:stretch>
            <a:fillRect/>
          </a:stretch>
        </p:blipFill>
        <p:spPr>
          <a:xfrm>
            <a:off x="762" y="428"/>
            <a:ext cx="12190476" cy="6857143"/>
          </a:xfrm>
          <a:prstGeom prst="rect">
            <a:avLst/>
          </a:prstGeom>
        </p:spPr>
      </p:pic>
      <p:sp>
        <p:nvSpPr>
          <p:cNvPr id="2" name="标题 1">
            <a:extLst>
              <a:ext uri="{FF2B5EF4-FFF2-40B4-BE49-F238E27FC236}">
                <a16:creationId xmlns:a16="http://schemas.microsoft.com/office/drawing/2014/main" id="{58734BA7-2479-4C20-BFB1-F3C2794FDA65}"/>
              </a:ext>
            </a:extLst>
          </p:cNvPr>
          <p:cNvSpPr>
            <a:spLocks noGrp="1"/>
          </p:cNvSpPr>
          <p:nvPr>
            <p:ph type="title"/>
          </p:nvPr>
        </p:nvSpPr>
        <p:spPr/>
        <p:txBody>
          <a:bodyPr/>
          <a:lstStyle/>
          <a:p>
            <a:endParaRPr lang="zh-CN" altLang="en-US" spc="-150" dirty="0">
              <a:solidFill>
                <a:srgbClr val="EBDECD"/>
              </a:solidFill>
              <a:effectLst>
                <a:outerShdw blurRad="38100" dist="38100" dir="2700000" algn="tl">
                  <a:srgbClr val="000000">
                    <a:alpha val="43137"/>
                  </a:srgbClr>
                </a:outerShdw>
              </a:effectLst>
              <a:latin typeface="Quixley LET" pitchFamily="2" charset="0"/>
              <a:ea typeface="QIJIFALLBACK" panose="02000509000000000000" pitchFamily="49" charset="-120"/>
            </a:endParaRPr>
          </a:p>
        </p:txBody>
      </p:sp>
      <p:pic>
        <p:nvPicPr>
          <p:cNvPr id="5" name="内容占位符 4">
            <a:extLst>
              <a:ext uri="{FF2B5EF4-FFF2-40B4-BE49-F238E27FC236}">
                <a16:creationId xmlns:a16="http://schemas.microsoft.com/office/drawing/2014/main" id="{0F3C4CF9-1D1D-4030-9AEF-CAA337F7790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35706" y="429"/>
            <a:ext cx="9720587" cy="6857571"/>
          </a:xfrm>
        </p:spPr>
      </p:pic>
    </p:spTree>
    <p:extLst>
      <p:ext uri="{BB962C8B-B14F-4D97-AF65-F5344CB8AC3E}">
        <p14:creationId xmlns:p14="http://schemas.microsoft.com/office/powerpoint/2010/main" val="6925945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524F9473-5618-4919-8EB2-5A54C2CB9B0C}"/>
              </a:ext>
            </a:extLst>
          </p:cNvPr>
          <p:cNvPicPr>
            <a:picLocks noChangeAspect="1"/>
          </p:cNvPicPr>
          <p:nvPr/>
        </p:nvPicPr>
        <p:blipFill>
          <a:blip r:embed="rId2"/>
          <a:stretch>
            <a:fillRect/>
          </a:stretch>
        </p:blipFill>
        <p:spPr>
          <a:xfrm>
            <a:off x="762" y="428"/>
            <a:ext cx="12190476" cy="6857143"/>
          </a:xfrm>
          <a:prstGeom prst="rect">
            <a:avLst/>
          </a:prstGeom>
        </p:spPr>
      </p:pic>
      <p:sp>
        <p:nvSpPr>
          <p:cNvPr id="2" name="标题 1">
            <a:extLst>
              <a:ext uri="{FF2B5EF4-FFF2-40B4-BE49-F238E27FC236}">
                <a16:creationId xmlns:a16="http://schemas.microsoft.com/office/drawing/2014/main" id="{58734BA7-2479-4C20-BFB1-F3C2794FDA65}"/>
              </a:ext>
            </a:extLst>
          </p:cNvPr>
          <p:cNvSpPr>
            <a:spLocks noGrp="1"/>
          </p:cNvSpPr>
          <p:nvPr>
            <p:ph type="title"/>
          </p:nvPr>
        </p:nvSpPr>
        <p:spPr/>
        <p:txBody>
          <a:bodyPr/>
          <a:lstStyle/>
          <a:p>
            <a:endParaRPr lang="zh-CN" altLang="en-US" spc="-150" dirty="0">
              <a:solidFill>
                <a:srgbClr val="EBDECD"/>
              </a:solidFill>
              <a:effectLst>
                <a:outerShdw blurRad="38100" dist="38100" dir="2700000" algn="tl">
                  <a:srgbClr val="000000">
                    <a:alpha val="43137"/>
                  </a:srgbClr>
                </a:outerShdw>
              </a:effectLst>
              <a:latin typeface="Quixley LET" pitchFamily="2" charset="0"/>
              <a:ea typeface="QIJIFALLBACK" panose="02000509000000000000" pitchFamily="49" charset="-120"/>
            </a:endParaRPr>
          </a:p>
        </p:txBody>
      </p:sp>
      <p:pic>
        <p:nvPicPr>
          <p:cNvPr id="5" name="内容占位符 4">
            <a:extLst>
              <a:ext uri="{FF2B5EF4-FFF2-40B4-BE49-F238E27FC236}">
                <a16:creationId xmlns:a16="http://schemas.microsoft.com/office/drawing/2014/main" id="{FB0A0615-07CF-468A-996A-EB5FFB1C072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369454" y="0"/>
            <a:ext cx="9646416" cy="6857999"/>
          </a:xfrm>
        </p:spPr>
      </p:pic>
    </p:spTree>
    <p:extLst>
      <p:ext uri="{BB962C8B-B14F-4D97-AF65-F5344CB8AC3E}">
        <p14:creationId xmlns:p14="http://schemas.microsoft.com/office/powerpoint/2010/main" val="2117133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524F9473-5618-4919-8EB2-5A54C2CB9B0C}"/>
              </a:ext>
            </a:extLst>
          </p:cNvPr>
          <p:cNvPicPr>
            <a:picLocks noChangeAspect="1"/>
          </p:cNvPicPr>
          <p:nvPr/>
        </p:nvPicPr>
        <p:blipFill>
          <a:blip r:embed="rId2"/>
          <a:stretch>
            <a:fillRect/>
          </a:stretch>
        </p:blipFill>
        <p:spPr>
          <a:xfrm>
            <a:off x="762" y="428"/>
            <a:ext cx="12190476" cy="6857143"/>
          </a:xfrm>
          <a:prstGeom prst="rect">
            <a:avLst/>
          </a:prstGeom>
        </p:spPr>
      </p:pic>
      <p:sp>
        <p:nvSpPr>
          <p:cNvPr id="2" name="标题 1">
            <a:extLst>
              <a:ext uri="{FF2B5EF4-FFF2-40B4-BE49-F238E27FC236}">
                <a16:creationId xmlns:a16="http://schemas.microsoft.com/office/drawing/2014/main" id="{58734BA7-2479-4C20-BFB1-F3C2794FDA65}"/>
              </a:ext>
            </a:extLst>
          </p:cNvPr>
          <p:cNvSpPr>
            <a:spLocks noGrp="1"/>
          </p:cNvSpPr>
          <p:nvPr>
            <p:ph type="title"/>
          </p:nvPr>
        </p:nvSpPr>
        <p:spPr/>
        <p:txBody>
          <a:bodyPr/>
          <a:lstStyle/>
          <a:p>
            <a:endParaRPr lang="zh-CN" altLang="en-US" spc="-150" dirty="0">
              <a:solidFill>
                <a:srgbClr val="EBDECD"/>
              </a:solidFill>
              <a:effectLst>
                <a:outerShdw blurRad="38100" dist="38100" dir="2700000" algn="tl">
                  <a:srgbClr val="000000">
                    <a:alpha val="43137"/>
                  </a:srgbClr>
                </a:outerShdw>
              </a:effectLst>
              <a:latin typeface="Quixley LET" pitchFamily="2" charset="0"/>
              <a:ea typeface="QIJIFALLBACK" panose="02000509000000000000" pitchFamily="49" charset="-120"/>
            </a:endParaRPr>
          </a:p>
        </p:txBody>
      </p:sp>
      <p:pic>
        <p:nvPicPr>
          <p:cNvPr id="8" name="图片 7">
            <a:extLst>
              <a:ext uri="{FF2B5EF4-FFF2-40B4-BE49-F238E27FC236}">
                <a16:creationId xmlns:a16="http://schemas.microsoft.com/office/drawing/2014/main" id="{1002A7E2-29F3-40AD-9D21-3CC8F34DC621}"/>
              </a:ext>
            </a:extLst>
          </p:cNvPr>
          <p:cNvPicPr>
            <a:picLocks noChangeAspect="1"/>
          </p:cNvPicPr>
          <p:nvPr/>
        </p:nvPicPr>
        <p:blipFill>
          <a:blip r:embed="rId3"/>
          <a:stretch>
            <a:fillRect/>
          </a:stretch>
        </p:blipFill>
        <p:spPr>
          <a:xfrm>
            <a:off x="1471216" y="0"/>
            <a:ext cx="9249567" cy="6285205"/>
          </a:xfrm>
          <a:prstGeom prst="rect">
            <a:avLst/>
          </a:prstGeom>
          <a:noFill/>
          <a:ln>
            <a:noFill/>
          </a:ln>
        </p:spPr>
      </p:pic>
      <p:sp>
        <p:nvSpPr>
          <p:cNvPr id="4" name="内容占位符 3">
            <a:extLst>
              <a:ext uri="{FF2B5EF4-FFF2-40B4-BE49-F238E27FC236}">
                <a16:creationId xmlns:a16="http://schemas.microsoft.com/office/drawing/2014/main" id="{2ADE1F98-9139-47A1-A92E-E9CD8098570E}"/>
              </a:ext>
            </a:extLst>
          </p:cNvPr>
          <p:cNvSpPr>
            <a:spLocks noGrp="1"/>
          </p:cNvSpPr>
          <p:nvPr>
            <p:ph idx="1"/>
          </p:nvPr>
        </p:nvSpPr>
        <p:spPr>
          <a:xfrm>
            <a:off x="4004812" y="6346225"/>
            <a:ext cx="4182374" cy="293299"/>
          </a:xfrm>
        </p:spPr>
        <p:txBody>
          <a:bodyPr>
            <a:normAutofit fontScale="77500" lnSpcReduction="20000"/>
          </a:bodyPr>
          <a:lstStyle/>
          <a:p>
            <a:pPr algn="l"/>
            <a:r>
              <a:rPr lang="zh-CN" altLang="zh-CN" sz="1800" kern="0" dirty="0">
                <a:solidFill>
                  <a:srgbClr val="EBDECD"/>
                </a:solidFill>
                <a:effectLst/>
                <a:latin typeface="Arial" panose="020B0604020202020204" pitchFamily="34" charset="0"/>
                <a:ea typeface="QIJIFALLBACK" panose="02000509000000000000" pitchFamily="49" charset="-120"/>
                <a:cs typeface="Arial" panose="020B0604020202020204" pitchFamily="34" charset="0"/>
              </a:rPr>
              <a:t>波斯波利斯，波斯阿契美尼德王朝第二个都城。</a:t>
            </a:r>
            <a:endParaRPr lang="zh-CN" altLang="zh-CN" sz="1800" kern="100" dirty="0">
              <a:solidFill>
                <a:srgbClr val="EBDECD"/>
              </a:solidFill>
              <a:effectLst/>
              <a:latin typeface="Calibri" panose="020F0502020204030204" pitchFamily="34" charset="0"/>
              <a:ea typeface="QIJIFALLBACK" panose="02000509000000000000" pitchFamily="49" charset="-120"/>
              <a:cs typeface="Times New Roman" panose="02020603050405020304" pitchFamily="18" charset="0"/>
            </a:endParaRPr>
          </a:p>
        </p:txBody>
      </p:sp>
    </p:spTree>
    <p:extLst>
      <p:ext uri="{BB962C8B-B14F-4D97-AF65-F5344CB8AC3E}">
        <p14:creationId xmlns:p14="http://schemas.microsoft.com/office/powerpoint/2010/main" val="197878694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435</TotalTime>
  <Words>5228</Words>
  <Application>Microsoft Office PowerPoint</Application>
  <PresentationFormat>宽屏</PresentationFormat>
  <Paragraphs>248</Paragraphs>
  <Slides>40</Slides>
  <Notes>29</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40</vt:i4>
      </vt:variant>
    </vt:vector>
  </HeadingPairs>
  <TitlesOfParts>
    <vt:vector size="54" baseType="lpstr">
      <vt:lpstr>Helvetica Neue</vt:lpstr>
      <vt:lpstr>Quixley LET</vt:lpstr>
      <vt:lpstr>等线</vt:lpstr>
      <vt:lpstr>等线 Light</vt:lpstr>
      <vt:lpstr>思源黑体 CN Bold</vt:lpstr>
      <vt:lpstr>思源黑体 CN Normal</vt:lpstr>
      <vt:lpstr>宋体</vt:lpstr>
      <vt:lpstr>Microsoft YaHei</vt:lpstr>
      <vt:lpstr>Arial</vt:lpstr>
      <vt:lpstr>Calibri</vt:lpstr>
      <vt:lpstr>Helvetica</vt:lpstr>
      <vt:lpstr>Segoe UI Symbol</vt:lpstr>
      <vt:lpstr>Times New Roman</vt:lpstr>
      <vt:lpstr>Office 主题​​</vt:lpstr>
      <vt:lpstr>波斯帝国，萨珊帝国的兴起 及其对周边文化的影响 </vt:lpstr>
      <vt:lpstr>目录 </vt:lpstr>
      <vt:lpstr>PowerPoint 演示文稿</vt:lpstr>
      <vt:lpstr>波斯帝国的建立</vt:lpstr>
      <vt:lpstr>PowerPoint 演示文稿</vt:lpstr>
      <vt:lpstr>PowerPoint 演示文稿</vt:lpstr>
      <vt:lpstr>PowerPoint 演示文稿</vt:lpstr>
      <vt:lpstr>PowerPoint 演示文稿</vt:lpstr>
      <vt:lpstr>PowerPoint 演示文稿</vt:lpstr>
      <vt:lpstr>波斯帝国的建立</vt:lpstr>
      <vt:lpstr>波斯与古希腊的制度对比</vt:lpstr>
      <vt:lpstr>PowerPoint 演示文稿</vt:lpstr>
      <vt:lpstr>萨珊王朝的创立</vt:lpstr>
      <vt:lpstr>有关阿尔达希尔一世</vt:lpstr>
      <vt:lpstr>有关阿尔达希尔一世</vt:lpstr>
      <vt:lpstr>《魏书 西域传》中有关波斯的记载</vt:lpstr>
      <vt:lpstr>PowerPoint 演示文稿</vt:lpstr>
      <vt:lpstr>PowerPoint 演示文稿</vt:lpstr>
      <vt:lpstr>PowerPoint 演示文稿</vt:lpstr>
      <vt:lpstr>PowerPoint 演示文稿</vt:lpstr>
      <vt:lpstr>与波斯的交流</vt:lpstr>
      <vt:lpstr>与波斯的交流</vt:lpstr>
      <vt:lpstr>与波斯的交流</vt:lpstr>
      <vt:lpstr>与波斯的交流</vt:lpstr>
      <vt:lpstr>与波斯的交流</vt:lpstr>
      <vt:lpstr>与波斯的交流</vt:lpstr>
      <vt:lpstr>与波斯的交流</vt:lpstr>
      <vt:lpstr>与波斯的交流</vt:lpstr>
      <vt:lpstr>与波斯的交流</vt:lpstr>
      <vt:lpstr>PowerPoint 演示文稿</vt:lpstr>
      <vt:lpstr>PowerPoint 演示文稿</vt:lpstr>
      <vt:lpstr>与萨珊的交流</vt:lpstr>
      <vt:lpstr>与萨珊的交流</vt:lpstr>
      <vt:lpstr>乐器东渐</vt:lpstr>
      <vt:lpstr>乐器东渐</vt:lpstr>
      <vt:lpstr>与萨珊的交流</vt:lpstr>
      <vt:lpstr>与萨珊的交流</vt:lpstr>
      <vt:lpstr>与萨珊的交流</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波斯帝国，萨珊帝国的兴起 及其对周边文化的影响 </dc:title>
  <dc:creator>钰嘉 张</dc:creator>
  <cp:lastModifiedBy>韩 檬</cp:lastModifiedBy>
  <cp:revision>9</cp:revision>
  <dcterms:created xsi:type="dcterms:W3CDTF">2022-03-10T11:01:06Z</dcterms:created>
  <dcterms:modified xsi:type="dcterms:W3CDTF">2022-03-11T12:05:18Z</dcterms:modified>
</cp:coreProperties>
</file>